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'1.0' encoding='UTF-8' standalone='no' ?><Relationships xmlns="http://schemas.openxmlformats.org/package/2006/relationships"><Relationship Id="rId3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1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2"/>
  </p:sldMasterIdLst>
  <p:notesMasterIdLst>
    <p:notesMasterId r:id="rId28"/>
  </p:notesMasterIdLst>
  <p:sldIdLst>
    <p:sldId id="283" r:id="rId3"/>
    <p:sldId id="288" r:id="rId4"/>
    <p:sldId id="325" r:id="rId5"/>
    <p:sldId id="303" r:id="rId6"/>
    <p:sldId id="304" r:id="rId7"/>
    <p:sldId id="305" r:id="rId8"/>
    <p:sldId id="306" r:id="rId9"/>
    <p:sldId id="307" r:id="rId10"/>
    <p:sldId id="329" r:id="rId11"/>
    <p:sldId id="308" r:id="rId12"/>
    <p:sldId id="309" r:id="rId13"/>
    <p:sldId id="321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20" r:id="rId22"/>
    <p:sldId id="322" r:id="rId23"/>
    <p:sldId id="327" r:id="rId24"/>
    <p:sldId id="326" r:id="rId25"/>
    <p:sldId id="324" r:id="rId26"/>
    <p:sldId id="332" r:id="rId27"/>
  </p:sldIdLst>
  <p:sldSz cx="13439775" cy="7561263"/>
  <p:notesSz cx="6797675" cy="9928225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F332891-7883-4C5A-AA1E-58FBC378C2D5}">
          <p14:sldIdLst>
            <p14:sldId id="283"/>
            <p14:sldId id="288"/>
            <p14:sldId id="325"/>
            <p14:sldId id="303"/>
            <p14:sldId id="304"/>
            <p14:sldId id="305"/>
            <p14:sldId id="306"/>
            <p14:sldId id="307"/>
            <p14:sldId id="329"/>
            <p14:sldId id="308"/>
            <p14:sldId id="309"/>
            <p14:sldId id="321"/>
            <p14:sldId id="310"/>
            <p14:sldId id="312"/>
            <p14:sldId id="313"/>
            <p14:sldId id="314"/>
            <p14:sldId id="315"/>
            <p14:sldId id="316"/>
            <p14:sldId id="317"/>
            <p14:sldId id="320"/>
            <p14:sldId id="322"/>
            <p14:sldId id="327"/>
            <p14:sldId id="326"/>
            <p14:sldId id="324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6">
          <p15:clr>
            <a:srgbClr val="A4A3A4"/>
          </p15:clr>
        </p15:guide>
        <p15:guide id="2" orient="horz" pos="4514">
          <p15:clr>
            <a:srgbClr val="A4A3A4"/>
          </p15:clr>
        </p15:guide>
        <p15:guide id="3" orient="horz" pos="697">
          <p15:clr>
            <a:srgbClr val="A4A3A4"/>
          </p15:clr>
        </p15:guide>
        <p15:guide id="4" orient="horz" pos="307">
          <p15:clr>
            <a:srgbClr val="A4A3A4"/>
          </p15:clr>
        </p15:guide>
        <p15:guide id="5" pos="378">
          <p15:clr>
            <a:srgbClr val="A4A3A4"/>
          </p15:clr>
        </p15:guide>
        <p15:guide id="6" pos="80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7CB"/>
    <a:srgbClr val="FCECE7"/>
    <a:srgbClr val="F07D00"/>
    <a:srgbClr val="00803E"/>
    <a:srgbClr val="45186E"/>
    <a:srgbClr val="FEB811"/>
    <a:srgbClr val="C4151B"/>
    <a:srgbClr val="005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7109" autoAdjust="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972" y="120"/>
      </p:cViewPr>
      <p:guideLst>
        <p:guide orient="horz" pos="1166"/>
        <p:guide orient="horz" pos="4514"/>
        <p:guide orient="horz" pos="697"/>
        <p:guide orient="horz" pos="307"/>
        <p:guide pos="378"/>
        <p:guide pos="80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0173A-8D4B-4FB2-82B1-E432E5AE0903}" type="datetimeFigureOut">
              <a:rPr lang="de-AT" smtClean="0"/>
              <a:t>15.10.2020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9C65A-5B59-4776-83E0-78C5385192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47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C65A-5B59-4776-83E0-78C53851924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27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5091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8768" y="3227363"/>
            <a:ext cx="10273507" cy="941796"/>
          </a:xfrm>
        </p:spPr>
        <p:txBody>
          <a:bodyPr anchor="b"/>
          <a:lstStyle>
            <a:lvl1pPr>
              <a:defRPr sz="3600" b="1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78768" y="4364638"/>
            <a:ext cx="6634957" cy="61555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Vortragender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Ort, Datum</a:t>
            </a:r>
            <a:endParaRPr lang="de-DE" dirty="0"/>
          </a:p>
        </p:txBody>
      </p:sp>
      <p:pic>
        <p:nvPicPr>
          <p:cNvPr id="10" name="Picture 8" descr="FMA+Adler_fuÌˆrpps_d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r="39094"/>
          <a:stretch/>
        </p:blipFill>
        <p:spPr bwMode="auto">
          <a:xfrm>
            <a:off x="581024" y="683877"/>
            <a:ext cx="7686760" cy="967123"/>
          </a:xfrm>
          <a:prstGeom prst="rect">
            <a:avLst/>
          </a:prstGeom>
          <a:noFill/>
        </p:spPr>
      </p:pic>
      <p:pic>
        <p:nvPicPr>
          <p:cNvPr id="11" name="Picture 8" descr="FMA+Adler_fuÌˆrpps_d"/>
          <p:cNvPicPr>
            <a:picLocks noChangeAspect="1" noChangeArrowheads="1"/>
          </p:cNvPicPr>
          <p:nvPr userDrawn="1"/>
        </p:nvPicPr>
        <p:blipFill rotWithShape="1">
          <a:blip r:embed="rId7" cstate="print">
            <a:lum contrast="20000"/>
          </a:blip>
          <a:srcRect l="92404"/>
          <a:stretch/>
        </p:blipFill>
        <p:spPr bwMode="auto">
          <a:xfrm>
            <a:off x="11405420" y="5745882"/>
            <a:ext cx="1445393" cy="145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8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9692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FMA PPT Template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0075" y="1851025"/>
            <a:ext cx="12241213" cy="154305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0075" y="6827421"/>
            <a:ext cx="12241213" cy="338554"/>
          </a:xfrm>
        </p:spPr>
        <p:txBody>
          <a:bodyPr anchor="b"/>
          <a:lstStyle>
            <a:lvl1pPr>
              <a:spcBef>
                <a:spcPts val="200"/>
              </a:spcBef>
              <a:defRPr sz="1100" b="0" cap="none" baseline="0"/>
            </a:lvl1pPr>
            <a:lvl2pPr>
              <a:spcBef>
                <a:spcPts val="200"/>
              </a:spcBef>
              <a:defRPr sz="1100" b="0" cap="none" baseline="0"/>
            </a:lvl2pPr>
            <a:lvl3pPr>
              <a:spcBef>
                <a:spcPts val="200"/>
              </a:spcBef>
              <a:defRPr sz="1100" b="0" cap="none" baseline="0"/>
            </a:lvl3pPr>
            <a:lvl4pPr>
              <a:spcBef>
                <a:spcPts val="200"/>
              </a:spcBef>
              <a:defRPr sz="1100" b="0" cap="none" baseline="0"/>
            </a:lvl4pPr>
            <a:lvl5pPr>
              <a:spcBef>
                <a:spcPts val="200"/>
              </a:spcBef>
              <a:defRPr sz="1100" b="0" cap="none" baseline="0"/>
            </a:lvl5pPr>
          </a:lstStyle>
          <a:p>
            <a:pPr lvl="0"/>
            <a:r>
              <a:rPr lang="de-DE" dirty="0"/>
              <a:t>1 Fußnote</a:t>
            </a:r>
            <a:br>
              <a:rPr lang="de-DE" dirty="0"/>
            </a:br>
            <a:r>
              <a:rPr lang="de-DE" dirty="0"/>
              <a:t>Quelle: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03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1843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481263"/>
            <a:ext cx="92678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9276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FMA PPT Template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48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jpeg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119537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0076" y="821958"/>
            <a:ext cx="10953749" cy="3662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0076" y="1844675"/>
            <a:ext cx="10953749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0076" y="7309482"/>
            <a:ext cx="932180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de-AT"/>
              <a:t>FMA PPT Template</a:t>
            </a:r>
            <a:endParaRPr lang="de-AT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1970956" y="483421"/>
            <a:ext cx="1096670" cy="622800"/>
            <a:chOff x="12134173" y="340746"/>
            <a:chExt cx="1096670" cy="622800"/>
          </a:xfrm>
        </p:grpSpPr>
        <p:sp>
          <p:nvSpPr>
            <p:cNvPr id="11" name="Rechteck 10"/>
            <p:cNvSpPr/>
            <p:nvPr/>
          </p:nvSpPr>
          <p:spPr>
            <a:xfrm>
              <a:off x="12134173" y="343142"/>
              <a:ext cx="620404" cy="620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" name="Picture 4" descr="Bildergebnis fÃ¼r finanzmarktaufsicht log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E6792F"/>
                </a:clrFrom>
                <a:clrTo>
                  <a:srgbClr val="E6792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4173" y="340746"/>
              <a:ext cx="1096670" cy="622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7469" y="7309482"/>
            <a:ext cx="1579562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cap="all" baseline="0">
                <a:solidFill>
                  <a:schemeClr val="tx2"/>
                </a:solidFill>
              </a:defRPr>
            </a:lvl1pPr>
          </a:lstStyle>
          <a:p>
            <a:r>
              <a:rPr lang="de-AT"/>
              <a:t>Seite </a:t>
            </a:r>
            <a:fld id="{EE4FFC6B-0944-4FBC-9B81-B2BE7C77D0E5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627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Clr>
          <a:schemeClr val="accent1"/>
        </a:buClr>
        <a:buFont typeface="Wingdings 2" panose="050201020105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600"/>
        </a:spcBef>
        <a:buClr>
          <a:schemeClr val="accent1"/>
        </a:buClr>
        <a:buFont typeface="Wingdings 2" panose="05020102010507070707" pitchFamily="18" charset="2"/>
        <a:buChar char="¾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ts val="600"/>
        </a:spcBef>
        <a:buClr>
          <a:schemeClr val="tx2"/>
        </a:buClr>
        <a:buFont typeface="Wingdings 2" panose="05020102010507070707" pitchFamily="18" charset="2"/>
        <a:buChar char="¾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w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bwicklungsfonds@fma.gv.a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bwicklungsfonds@fma.gv.a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ehmann@fma.gv.at" TargetMode="External"/><Relationship Id="rId2" Type="http://schemas.openxmlformats.org/officeDocument/2006/relationships/hyperlink" Target="mailto:Thomas.Wulf@fma.gv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bwicklungsfonds@fma.gv.at" TargetMode="External"/><Relationship Id="rId5" Type="http://schemas.openxmlformats.org/officeDocument/2006/relationships/hyperlink" Target="mailto:mathias.pichler@fma.gv.at" TargetMode="External"/><Relationship Id="rId4" Type="http://schemas.openxmlformats.org/officeDocument/2006/relationships/hyperlink" Target="mailto:michaela.lehmann@fma.gv.a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4772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AT" sz="3600" b="1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1578768" y="3011694"/>
            <a:ext cx="10273507" cy="994118"/>
          </a:xfrm>
        </p:spPr>
        <p:txBody>
          <a:bodyPr/>
          <a:lstStyle/>
          <a:p>
            <a:r>
              <a:rPr lang="de-DE" sz="2800" dirty="0" smtClean="0"/>
              <a:t>Beiträge zum </a:t>
            </a:r>
            <a:r>
              <a:rPr lang="de-DE" sz="2800" i="1" dirty="0" smtClean="0"/>
              <a:t>Single </a:t>
            </a:r>
            <a:r>
              <a:rPr lang="de-DE" sz="2800" i="1" dirty="0"/>
              <a:t>Resolution Fund (</a:t>
            </a:r>
            <a:r>
              <a:rPr lang="de-DE" sz="2800" i="1" dirty="0" smtClean="0"/>
              <a:t>SRF)</a:t>
            </a:r>
            <a:r>
              <a:rPr lang="de-D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/>
              <a:t>2021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0" dirty="0" smtClean="0"/>
              <a:t>Information zum Beitragszyklus 2021</a:t>
            </a:r>
            <a:endParaRPr lang="de-AT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78768" y="4364638"/>
            <a:ext cx="6634957" cy="615553"/>
          </a:xfrm>
        </p:spPr>
        <p:txBody>
          <a:bodyPr/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Wien, Oktober 2020</a:t>
            </a:r>
            <a:endParaRPr lang="de-AT" dirty="0"/>
          </a:p>
        </p:txBody>
      </p:sp>
      <p:pic>
        <p:nvPicPr>
          <p:cNvPr id="10" name="Picture 8" descr="FMA+Adler_fuÌˆrpps_d"/>
          <p:cNvPicPr>
            <a:picLocks noChangeAspect="1" noChangeArrowheads="1"/>
          </p:cNvPicPr>
          <p:nvPr/>
        </p:nvPicPr>
        <p:blipFill rotWithShape="1">
          <a:blip r:embed="rId7" cstate="print">
            <a:lum contrast="20000"/>
          </a:blip>
          <a:srcRect l="92404"/>
          <a:stretch/>
        </p:blipFill>
        <p:spPr bwMode="auto">
          <a:xfrm>
            <a:off x="11405420" y="5745882"/>
            <a:ext cx="1445393" cy="145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4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Daten aus Meldewesen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9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00075" y="1851025"/>
            <a:ext cx="12241213" cy="1615827"/>
          </a:xfrm>
        </p:spPr>
        <p:txBody>
          <a:bodyPr/>
          <a:lstStyle/>
          <a:p>
            <a:pPr lvl="2"/>
            <a:r>
              <a:rPr lang="de-AT" dirty="0" smtClean="0"/>
              <a:t>Folgende Daten können von den Instituten dem </a:t>
            </a:r>
            <a:r>
              <a:rPr lang="de-AT" dirty="0" err="1" smtClean="0"/>
              <a:t>aufsichtlichen</a:t>
            </a:r>
            <a:r>
              <a:rPr lang="de-AT" dirty="0" smtClean="0"/>
              <a:t> Meldewesen per 31.12.2019 entnommen werden (es gelten die Vorgaben der </a:t>
            </a:r>
            <a:r>
              <a:rPr lang="de-AT" dirty="0" err="1" smtClean="0"/>
              <a:t>Del.VO</a:t>
            </a:r>
            <a:r>
              <a:rPr lang="de-AT" dirty="0" smtClean="0"/>
              <a:t> bzw. Definitionen des SRB): </a:t>
            </a:r>
          </a:p>
          <a:p>
            <a:pPr lvl="2"/>
            <a:endParaRPr lang="de-AT" dirty="0"/>
          </a:p>
          <a:p>
            <a:pPr marL="0" lvl="2" indent="0">
              <a:buNone/>
            </a:pPr>
            <a:endParaRPr lang="de-AT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10805"/>
          <a:stretch/>
        </p:blipFill>
        <p:spPr>
          <a:xfrm>
            <a:off x="974135" y="2492759"/>
            <a:ext cx="11493091" cy="43245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9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Übermittlung des Templates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10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00075" y="1851025"/>
            <a:ext cx="12241213" cy="4447371"/>
          </a:xfrm>
        </p:spPr>
        <p:txBody>
          <a:bodyPr/>
          <a:lstStyle/>
          <a:p>
            <a:pPr lvl="2"/>
            <a:r>
              <a:rPr lang="de-AT" dirty="0" smtClean="0"/>
              <a:t>Die FMA wird zur Datenerhebung zum Beitragsjahr 2021 ein Excel – Template in Deutsch zur Verfügung stellen</a:t>
            </a:r>
          </a:p>
          <a:p>
            <a:pPr lvl="3"/>
            <a:r>
              <a:rPr lang="de-AT" dirty="0" smtClean="0"/>
              <a:t>Noch in Diskussion: Überlegungen des SRB mittelfristig auf XBRL-Format umzusteigen (techn. Voraussetzungen und Prozesse müssen geprüft werden)</a:t>
            </a:r>
          </a:p>
          <a:p>
            <a:pPr lvl="3"/>
            <a:endParaRPr lang="de-AT" dirty="0"/>
          </a:p>
          <a:p>
            <a:pPr lvl="3"/>
            <a:endParaRPr lang="de-AT" dirty="0" smtClean="0"/>
          </a:p>
          <a:p>
            <a:pPr lvl="3"/>
            <a:endParaRPr lang="de-AT" dirty="0"/>
          </a:p>
          <a:p>
            <a:pPr lvl="3"/>
            <a:endParaRPr lang="de-AT" dirty="0" smtClean="0"/>
          </a:p>
          <a:p>
            <a:pPr lvl="3"/>
            <a:endParaRPr lang="de-AT" dirty="0"/>
          </a:p>
          <a:p>
            <a:pPr lvl="3"/>
            <a:endParaRPr lang="de-AT" dirty="0" smtClean="0"/>
          </a:p>
          <a:p>
            <a:pPr lvl="3"/>
            <a:endParaRPr lang="de-AT" dirty="0"/>
          </a:p>
          <a:p>
            <a:pPr lvl="3"/>
            <a:endParaRPr lang="de-AT" dirty="0" smtClean="0"/>
          </a:p>
          <a:p>
            <a:pPr lvl="3"/>
            <a:endParaRPr lang="de-AT" dirty="0"/>
          </a:p>
          <a:p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7713" t="27337" r="16532" b="8701"/>
          <a:stretch/>
        </p:blipFill>
        <p:spPr>
          <a:xfrm>
            <a:off x="3360229" y="2883690"/>
            <a:ext cx="6720904" cy="36774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0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Datentemplate - Organisatorisches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11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304149" y="2177863"/>
            <a:ext cx="10933926" cy="4601260"/>
          </a:xfrm>
          <a:noFill/>
        </p:spPr>
        <p:txBody>
          <a:bodyPr/>
          <a:lstStyle/>
          <a:p>
            <a:pPr lvl="2"/>
            <a:r>
              <a:rPr lang="de-AT" dirty="0" smtClean="0"/>
              <a:t>Template: Version in DE und EN ab </a:t>
            </a:r>
            <a:r>
              <a:rPr lang="de-AT" dirty="0" smtClean="0"/>
              <a:t>31.10.2020 </a:t>
            </a:r>
            <a:r>
              <a:rPr lang="de-AT" dirty="0" smtClean="0"/>
              <a:t>verfügbar</a:t>
            </a:r>
          </a:p>
          <a:p>
            <a:pPr lvl="3"/>
            <a:r>
              <a:rPr lang="de-AT" b="1" dirty="0" smtClean="0">
                <a:solidFill>
                  <a:srgbClr val="F07D00"/>
                </a:solidFill>
              </a:rPr>
              <a:t>Das Template ist in der DE-Version zu befüllen</a:t>
            </a:r>
          </a:p>
          <a:p>
            <a:pPr lvl="3"/>
            <a:endParaRPr lang="de-AT" sz="1200" dirty="0"/>
          </a:p>
          <a:p>
            <a:pPr lvl="2"/>
            <a:r>
              <a:rPr lang="de-AT" dirty="0" smtClean="0"/>
              <a:t>Übermittlung des Templates</a:t>
            </a:r>
            <a:endParaRPr lang="de-AT" dirty="0"/>
          </a:p>
          <a:p>
            <a:pPr lvl="3"/>
            <a:r>
              <a:rPr lang="de-AT" dirty="0" smtClean="0"/>
              <a:t>Die Datei hat </a:t>
            </a:r>
            <a:r>
              <a:rPr lang="de-AT" b="1" dirty="0" smtClean="0"/>
              <a:t>ausschließlich</a:t>
            </a:r>
            <a:r>
              <a:rPr lang="de-AT" dirty="0" smtClean="0"/>
              <a:t> folgenden Namen aufzuweisen: </a:t>
            </a:r>
          </a:p>
          <a:p>
            <a:pPr lvl="3"/>
            <a:endParaRPr lang="de-AT" sz="1200" dirty="0" smtClean="0"/>
          </a:p>
          <a:p>
            <a:pPr marL="266700" lvl="3" indent="95250">
              <a:buNone/>
            </a:pPr>
            <a:r>
              <a:rPr lang="da-DK" b="1" dirty="0"/>
              <a:t>[20-stelliger LEI code]_AT_ SRF060002_EACIND_2021-01-31 _20200115161452154.xlsx</a:t>
            </a:r>
            <a:endParaRPr lang="de-AT" sz="1200" dirty="0" smtClean="0"/>
          </a:p>
          <a:p>
            <a:pPr marL="266700" lvl="3" indent="0">
              <a:buNone/>
            </a:pPr>
            <a:r>
              <a:rPr lang="de-AT" dirty="0" smtClean="0"/>
              <a:t> (Wobei ALLE 17 numerischen Zahlen nach dem Datum jedenfalls inkludiert sind)</a:t>
            </a:r>
          </a:p>
          <a:p>
            <a:pPr marL="266700" lvl="3" indent="0">
              <a:buNone/>
            </a:pPr>
            <a:endParaRPr lang="de-AT" sz="1200" dirty="0" smtClean="0"/>
          </a:p>
          <a:p>
            <a:pPr lvl="3"/>
            <a:r>
              <a:rPr lang="de-AT" dirty="0" smtClean="0"/>
              <a:t>Und ist an folgende email-Adresse zu senden: </a:t>
            </a:r>
          </a:p>
          <a:p>
            <a:pPr marL="266700" lvl="3" indent="0">
              <a:buNone/>
            </a:pPr>
            <a:r>
              <a:rPr lang="de-AT" dirty="0"/>
              <a:t> </a:t>
            </a:r>
            <a:r>
              <a:rPr lang="de-AT" dirty="0" smtClean="0"/>
              <a:t>    </a:t>
            </a:r>
            <a:r>
              <a:rPr lang="de-AT" b="1" dirty="0" smtClean="0">
                <a:solidFill>
                  <a:srgbClr val="F07D00"/>
                </a:solidFill>
                <a:hlinkClick r:id="rId2"/>
              </a:rPr>
              <a:t>Abwicklungsfonds@fma.gv.at</a:t>
            </a:r>
            <a:endParaRPr lang="de-AT" b="1" dirty="0" smtClean="0">
              <a:solidFill>
                <a:srgbClr val="F07D00"/>
              </a:solidFill>
            </a:endParaRPr>
          </a:p>
          <a:p>
            <a:pPr marL="266700" lvl="3" indent="0">
              <a:buNone/>
            </a:pPr>
            <a:endParaRPr lang="de-AT" b="1" dirty="0">
              <a:solidFill>
                <a:srgbClr val="F07D00"/>
              </a:solidFill>
            </a:endParaRPr>
          </a:p>
          <a:p>
            <a:pPr marL="266700" lvl="3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26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076" y="455704"/>
            <a:ext cx="10953749" cy="732508"/>
          </a:xfrm>
        </p:spPr>
        <p:txBody>
          <a:bodyPr/>
          <a:lstStyle/>
          <a:p>
            <a:r>
              <a:rPr lang="de-AT" dirty="0" smtClean="0"/>
              <a:t>Additional Assurance /</a:t>
            </a:r>
            <a:r>
              <a:rPr lang="de-AT" dirty="0" err="1" smtClean="0"/>
              <a:t>Sign</a:t>
            </a:r>
            <a:r>
              <a:rPr lang="de-AT" dirty="0" smtClean="0"/>
              <a:t>-OFF Bestätigungen </a:t>
            </a:r>
            <a:br>
              <a:rPr lang="de-AT" dirty="0" smtClean="0"/>
            </a:br>
            <a:r>
              <a:rPr lang="de-AT" dirty="0" smtClean="0"/>
              <a:t>(noch nicht final)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12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61390" y="2107997"/>
            <a:ext cx="11649263" cy="4750003"/>
          </a:xfrm>
        </p:spPr>
        <p:txBody>
          <a:bodyPr/>
          <a:lstStyle/>
          <a:p>
            <a:pPr lvl="2"/>
            <a:r>
              <a:rPr lang="de-AT" dirty="0" smtClean="0"/>
              <a:t>Vorgabe bzw. Wortlaut wird vom SRB noch bekannt gegeben und auf der Homepage der FMA veröffentlicht</a:t>
            </a:r>
          </a:p>
          <a:p>
            <a:pPr lvl="2"/>
            <a:endParaRPr lang="de-AT" i="1" dirty="0"/>
          </a:p>
          <a:p>
            <a:pPr lvl="2"/>
            <a:r>
              <a:rPr lang="de-AT" dirty="0" smtClean="0"/>
              <a:t>Bestätigung der Daten</a:t>
            </a:r>
          </a:p>
          <a:p>
            <a:pPr lvl="3"/>
            <a:r>
              <a:rPr lang="de-AT" dirty="0" smtClean="0"/>
              <a:t>Gruppen, welche direkt von der EZB beaufsichtigt werden (SSM-Banken), haben entweder eine Bestätigung des</a:t>
            </a:r>
          </a:p>
          <a:p>
            <a:pPr lvl="4"/>
            <a:r>
              <a:rPr lang="de-AT" dirty="0" smtClean="0"/>
              <a:t>Wirtschaftsprüfers oder</a:t>
            </a:r>
          </a:p>
          <a:p>
            <a:pPr lvl="4"/>
            <a:r>
              <a:rPr lang="de-AT" dirty="0" smtClean="0"/>
              <a:t>des Vorstandes beizubringen</a:t>
            </a:r>
          </a:p>
          <a:p>
            <a:pPr lvl="3"/>
            <a:r>
              <a:rPr lang="de-AT" dirty="0" smtClean="0"/>
              <a:t>Bestätigung zu den Themen institutsspezifische Abzüge, Derivate und gedeckte Einlagen sowie gruppen-/IPS-interne Verbindlichkeiten</a:t>
            </a:r>
          </a:p>
          <a:p>
            <a:pPr lvl="3"/>
            <a:r>
              <a:rPr lang="de-AT" dirty="0" smtClean="0"/>
              <a:t>Alle anderen Institute benötigen keine Bestätigungen </a:t>
            </a:r>
          </a:p>
          <a:p>
            <a:pPr lvl="3"/>
            <a:r>
              <a:rPr lang="de-AT" dirty="0" smtClean="0"/>
              <a:t>die Übermittlung erfolgt an die FMA</a:t>
            </a:r>
          </a:p>
          <a:p>
            <a:pPr lvl="3"/>
            <a:endParaRPr lang="de-AT" dirty="0"/>
          </a:p>
          <a:p>
            <a:pPr lvl="2"/>
            <a:r>
              <a:rPr lang="de-AT" dirty="0" smtClean="0"/>
              <a:t>Seitens des SRB werden Prüfungen zu diesen Themen durchgeführt </a:t>
            </a:r>
            <a:endParaRPr lang="de-AT" dirty="0"/>
          </a:p>
          <a:p>
            <a:pPr lvl="3"/>
            <a:endParaRPr lang="de-AT" dirty="0"/>
          </a:p>
          <a:p>
            <a:pPr lvl="4"/>
            <a:endParaRPr lang="de-AT" dirty="0" smtClean="0"/>
          </a:p>
          <a:p>
            <a:pPr lvl="4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88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Risikoanpassung generell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13</a:t>
            </a:fld>
            <a:endParaRPr lang="de-AT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39336"/>
              </p:ext>
            </p:extLst>
          </p:nvPr>
        </p:nvGraphicFramePr>
        <p:xfrm>
          <a:off x="1061792" y="1440263"/>
          <a:ext cx="11232532" cy="561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618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Risikofeld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Gewicht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Risikoindikator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Gewicht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82">
                <a:tc rowSpan="4">
                  <a:txBody>
                    <a:bodyPr/>
                    <a:lstStyle/>
                    <a:p>
                      <a:pPr algn="ctr"/>
                      <a:r>
                        <a:rPr lang="de-AT" sz="1100" b="1" dirty="0" err="1" smtClean="0"/>
                        <a:t>Risikoexponierung</a:t>
                      </a:r>
                      <a:endParaRPr lang="de-AT" sz="1100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50%</a:t>
                      </a:r>
                      <a:endParaRPr lang="de-A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Über  die  Mindestanforderung an Eigenmitteln und berücksichtigungsfähigen Verbindlichkeiten (MREL) hinausgehende vom Institut gehaltene Eigenmittel und berücksichtigungsfähige Verbindlichkeiten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555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Verschuldungsquote</a:t>
                      </a:r>
                      <a:endParaRPr lang="de-DE" sz="1000" dirty="0" smtClean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5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Harte Kernkapitalquote</a:t>
                      </a:r>
                      <a:endParaRPr lang="de-A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555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Gesamtrisikoexponierung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dividiert durch die Summe der Vermögenswerte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25%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55">
                <a:tc rowSpan="2"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Stabilität und Diversifizierung der Finanzierungsquellen</a:t>
                      </a:r>
                      <a:endParaRPr lang="de-AT" sz="1100" b="1" dirty="0"/>
                    </a:p>
                  </a:txBody>
                  <a:tcPr anchor="ctr">
                    <a:solidFill>
                      <a:srgbClr val="FCEC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20%</a:t>
                      </a:r>
                      <a:endParaRPr lang="de-AT" sz="1100" b="1" dirty="0"/>
                    </a:p>
                  </a:txBody>
                  <a:tcPr anchor="ctr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strukturelle Liquiditätsquote (NSFR)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50%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555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Liquiditätsdeckungsquote (LCR)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50%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Relevanz eines Instituts für die Stabilität des Finanzsystems oder der Wirtschaft</a:t>
                      </a:r>
                      <a:endParaRPr kumimoji="0" lang="de-DE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10%</a:t>
                      </a:r>
                      <a:endParaRPr lang="de-A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Anteil der  Inter­bankendarlehen und -einlagen in der EU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100%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55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Von der Abwicklungsbehörde zu bestimmende zusätzliche Risikoindikatoren</a:t>
                      </a:r>
                      <a:endParaRPr kumimoji="0" lang="de-DE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20%</a:t>
                      </a:r>
                      <a:endParaRPr lang="de-A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Handelstätigkeiten, außerbilanzielle Risiken, Derivate, Komplexität und Abwicklungsfähigkeit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45%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555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Mitgliedschaft in einem institutsbezogenen Sicherungssystem (IPS)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45%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555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Umfang einer vorausgegangenen außerordentlichen finanziellen Unterstützung aus öffentlichen Mitteln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10%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6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Nicht verwendete Risikoindikatoren 2021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14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048028" y="2438516"/>
            <a:ext cx="11640211" cy="2323713"/>
          </a:xfrm>
        </p:spPr>
        <p:txBody>
          <a:bodyPr/>
          <a:lstStyle/>
          <a:p>
            <a:pPr marL="361950" lvl="2" indent="-361950"/>
            <a:r>
              <a:rPr lang="de-AT" dirty="0" smtClean="0"/>
              <a:t>Folgende Indikatoren finden für 2021 keine Anwendung, da zum Stichtag 31.12.2019 keine EURO-weit einheitlichen Daten vorhanden waren:</a:t>
            </a:r>
          </a:p>
          <a:p>
            <a:pPr lvl="3"/>
            <a:r>
              <a:rPr lang="de-AT" dirty="0" smtClean="0"/>
              <a:t>MREL</a:t>
            </a:r>
          </a:p>
          <a:p>
            <a:pPr lvl="3"/>
            <a:r>
              <a:rPr lang="de-AT" dirty="0" smtClean="0"/>
              <a:t>NSFR</a:t>
            </a:r>
          </a:p>
          <a:p>
            <a:pPr lvl="3"/>
            <a:r>
              <a:rPr lang="de-AT" dirty="0" smtClean="0"/>
              <a:t>Komplexität und Abwicklungsfähigkeit</a:t>
            </a:r>
          </a:p>
          <a:p>
            <a:pPr lvl="3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70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076" y="455704"/>
            <a:ext cx="10953749" cy="732508"/>
          </a:xfrm>
        </p:spPr>
        <p:txBody>
          <a:bodyPr/>
          <a:lstStyle/>
          <a:p>
            <a:r>
              <a:rPr lang="de-AT" dirty="0" smtClean="0"/>
              <a:t>Seitens SRB verwendete Parameter für die Beiträge 2021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15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9971" y="1540561"/>
            <a:ext cx="11963400" cy="2169825"/>
          </a:xfrm>
        </p:spPr>
        <p:txBody>
          <a:bodyPr/>
          <a:lstStyle/>
          <a:p>
            <a:pPr marL="361950" lvl="2" indent="-361950" algn="just"/>
            <a:r>
              <a:rPr lang="de-AT" dirty="0" smtClean="0"/>
              <a:t>Nicht alle notwendigen Parameter sind in der EURO-Zone national einheitlich implementiert bzw. vorhanden</a:t>
            </a:r>
            <a:endParaRPr lang="de-AT" dirty="0"/>
          </a:p>
          <a:p>
            <a:pPr marL="361950" lvl="2" indent="-361950" algn="just"/>
            <a:r>
              <a:rPr lang="de-AT" dirty="0" smtClean="0"/>
              <a:t>Wenn Parameter nicht vorhanden sind oder ein neuer Parameter zur Anwendung kommt, hat eine Neugewichtung der verwendeten Indikatoren zu erfolgen (Artikel 20 Abs. 1 </a:t>
            </a:r>
            <a:r>
              <a:rPr lang="de-AT" dirty="0" err="1" smtClean="0"/>
              <a:t>Del.VO</a:t>
            </a:r>
            <a:r>
              <a:rPr lang="de-AT" dirty="0" smtClean="0"/>
              <a:t>)</a:t>
            </a:r>
          </a:p>
          <a:p>
            <a:pPr marL="361950" lvl="2" indent="-361950" algn="just"/>
            <a:r>
              <a:rPr lang="de-AT" dirty="0" smtClean="0"/>
              <a:t>Das SRB </a:t>
            </a:r>
            <a:r>
              <a:rPr lang="de-AT" dirty="0"/>
              <a:t>erhebt in Zusammenarbeit mit FMA (Bankenaufsicht) jene Institute, welche als „</a:t>
            </a:r>
            <a:r>
              <a:rPr lang="de-AT" dirty="0" err="1"/>
              <a:t>small</a:t>
            </a:r>
            <a:r>
              <a:rPr lang="de-AT" dirty="0"/>
              <a:t> &amp; </a:t>
            </a:r>
            <a:r>
              <a:rPr lang="de-AT" dirty="0" err="1"/>
              <a:t>risky</a:t>
            </a:r>
            <a:r>
              <a:rPr lang="de-AT" dirty="0"/>
              <a:t>“ angesehen werden (Art. 10 </a:t>
            </a:r>
            <a:r>
              <a:rPr lang="de-AT" dirty="0" smtClean="0"/>
              <a:t>Abs. 8 </a:t>
            </a:r>
            <a:r>
              <a:rPr lang="de-AT" dirty="0"/>
              <a:t>Del. VO</a:t>
            </a:r>
            <a:r>
              <a:rPr lang="de-AT" dirty="0" smtClean="0"/>
              <a:t>). Fällt ein Institut in diese Kategorie, wird es seitens des SRB informiert und aufgefordert, ein vollständig befülltes Datentemplate beizubringen</a:t>
            </a:r>
            <a:endParaRPr lang="de-AT" dirty="0"/>
          </a:p>
          <a:p>
            <a:pPr lvl="2" algn="just"/>
            <a:endParaRPr lang="de-AT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45479"/>
              </p:ext>
            </p:extLst>
          </p:nvPr>
        </p:nvGraphicFramePr>
        <p:xfrm>
          <a:off x="1104415" y="3532659"/>
          <a:ext cx="11232532" cy="345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911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Risikofeld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Gewicht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Risikoindikator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Gewicht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99">
                <a:tc rowSpan="3">
                  <a:txBody>
                    <a:bodyPr/>
                    <a:lstStyle/>
                    <a:p>
                      <a:pPr algn="ctr"/>
                      <a:r>
                        <a:rPr lang="de-AT" sz="1100" b="1" dirty="0" err="1" smtClean="0"/>
                        <a:t>Risikoexponierung</a:t>
                      </a:r>
                      <a:endParaRPr lang="de-AT" sz="11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50%</a:t>
                      </a:r>
                      <a:endParaRPr lang="de-A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Verschuldungsquote</a:t>
                      </a:r>
                      <a:endParaRPr lang="de-DE" sz="1000" dirty="0" smtClean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33,3%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3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Harte Kernkapitalquote</a:t>
                      </a:r>
                      <a:endParaRPr lang="de-A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33,3%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81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Gesamtrisikoexponierung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dividiert durch die Summe der Vermögenswerte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33,3%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476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Stabilität und Diversifizierung der Finanzierungsquellen</a:t>
                      </a:r>
                      <a:endParaRPr lang="de-AT" sz="1100" b="1" dirty="0"/>
                    </a:p>
                  </a:txBody>
                  <a:tcPr anchor="ctr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20%</a:t>
                      </a:r>
                      <a:endParaRPr lang="de-A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Liquiditätsdeckungsquote (LCR)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100%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Relevanz eines Instituts für die Stabilität des Finanzsystems oder der Wirtschaft</a:t>
                      </a:r>
                      <a:endParaRPr kumimoji="0" lang="de-DE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9D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10%</a:t>
                      </a:r>
                      <a:endParaRPr lang="de-AT" sz="1100" b="1" dirty="0"/>
                    </a:p>
                  </a:txBody>
                  <a:tcPr anchor="ctr">
                    <a:solidFill>
                      <a:srgbClr val="F9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Anteil der  Inter­bankendarlehen und -einlagen in der EU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F9D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100%</a:t>
                      </a:r>
                      <a:endParaRPr lang="de-AT" sz="1000" dirty="0"/>
                    </a:p>
                  </a:txBody>
                  <a:tcPr anchor="ctr">
                    <a:solidFill>
                      <a:srgbClr val="F9D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3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Von der Abwicklungsbehörde zu bestimmende zusätzliche Risikoindikatoren</a:t>
                      </a:r>
                      <a:endParaRPr kumimoji="0" lang="de-DE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20%</a:t>
                      </a:r>
                      <a:endParaRPr lang="de-A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Handelstätigkeiten, außerbilanzielle Risiken, Derivate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45%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08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Mitgliedschaft in einem institutsbezogenen Sicherungssystem (IPS)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45%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237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Umfang einer vorausgegangenen außerordentlichen finanziellen Unterstützung aus öffentlichen Mitteln</a:t>
                      </a: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000" dirty="0" smtClean="0"/>
                        <a:t>10%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89971" y="6399810"/>
            <a:ext cx="1164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51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Berechnungen durch SRB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16</a:t>
            </a:fld>
            <a:endParaRPr lang="de-A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0" t="18578" r="21250" b="11823"/>
          <a:stretch/>
        </p:blipFill>
        <p:spPr bwMode="auto">
          <a:xfrm>
            <a:off x="1912817" y="1319647"/>
            <a:ext cx="9073008" cy="585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Individueller Beitrag 2021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17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5135" y="2371924"/>
            <a:ext cx="12241213" cy="3343076"/>
          </a:xfrm>
        </p:spPr>
        <p:txBody>
          <a:bodyPr/>
          <a:lstStyle/>
          <a:p>
            <a:pPr algn="ctr"/>
            <a:r>
              <a:rPr lang="de-AT" dirty="0" smtClean="0"/>
              <a:t>Grundlage: Artikel 8 Abs. 1 </a:t>
            </a:r>
            <a:r>
              <a:rPr lang="de-AT" dirty="0" err="1" smtClean="0"/>
              <a:t>lit</a:t>
            </a:r>
            <a:r>
              <a:rPr lang="de-AT" dirty="0" smtClean="0"/>
              <a:t>. </a:t>
            </a:r>
            <a:r>
              <a:rPr lang="de-AT" dirty="0" smtClean="0"/>
              <a:t>F </a:t>
            </a:r>
            <a:r>
              <a:rPr lang="de-AT" dirty="0" smtClean="0"/>
              <a:t>Durchführungsverordnung 2015/81</a:t>
            </a:r>
          </a:p>
          <a:p>
            <a:pPr algn="ctr"/>
            <a:endParaRPr lang="de-AT" dirty="0"/>
          </a:p>
          <a:p>
            <a:pPr algn="ctr"/>
            <a:r>
              <a:rPr lang="de-AT" b="0" dirty="0" smtClean="0"/>
              <a:t>13,33% des Beitrages gem. BRRD (nationale Basis)</a:t>
            </a:r>
          </a:p>
          <a:p>
            <a:pPr algn="ctr"/>
            <a:r>
              <a:rPr lang="de-AT" b="0" dirty="0" smtClean="0"/>
              <a:t>+ 86,67</a:t>
            </a:r>
            <a:r>
              <a:rPr lang="de-AT" b="0" dirty="0"/>
              <a:t>% </a:t>
            </a:r>
            <a:r>
              <a:rPr lang="de-AT" b="0" dirty="0" smtClean="0"/>
              <a:t>des Beitrages gem. SRM-VO (Euro-Basis)</a:t>
            </a:r>
          </a:p>
          <a:p>
            <a:pPr marL="285750" indent="-285750" algn="ctr">
              <a:buFontTx/>
              <a:buChar char="-"/>
            </a:pPr>
            <a:r>
              <a:rPr lang="de-AT" b="0" dirty="0" smtClean="0"/>
              <a:t>1/8 des geleisteten Beitrages aus dem Jahr 2015 (vorbehaltlich)</a:t>
            </a:r>
          </a:p>
          <a:p>
            <a:pPr marL="285750" indent="-285750" algn="ctr">
              <a:buFontTx/>
              <a:buChar char="-"/>
            </a:pPr>
            <a:r>
              <a:rPr lang="de-AT" b="0" dirty="0" smtClean="0"/>
              <a:t>+/- Anpassung gem. Artikel 17 Abs. 4 Del. </a:t>
            </a:r>
            <a:r>
              <a:rPr lang="de-AT" b="0" dirty="0" err="1" smtClean="0"/>
              <a:t>Vo</a:t>
            </a:r>
            <a:r>
              <a:rPr lang="de-AT" b="0" dirty="0" smtClean="0"/>
              <a:t> (wenn notwendig)</a:t>
            </a:r>
          </a:p>
          <a:p>
            <a:pPr marL="285750" indent="-285750" algn="ctr">
              <a:buFontTx/>
              <a:buChar char="-"/>
            </a:pPr>
            <a:endParaRPr lang="de-AT" b="0" dirty="0"/>
          </a:p>
          <a:p>
            <a:pPr algn="ctr"/>
            <a:r>
              <a:rPr lang="de-AT" dirty="0" smtClean="0">
                <a:solidFill>
                  <a:srgbClr val="F07D00"/>
                </a:solidFill>
              </a:rPr>
              <a:t>= zu leistende Zahlung für das Jahr 2021</a:t>
            </a:r>
          </a:p>
          <a:p>
            <a:pPr algn="ctr"/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551353" y="4566973"/>
            <a:ext cx="10508776" cy="272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Beitragshöhe 2021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18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34228" y="2189945"/>
            <a:ext cx="11162548" cy="4185761"/>
          </a:xfrm>
        </p:spPr>
        <p:txBody>
          <a:bodyPr/>
          <a:lstStyle/>
          <a:p>
            <a:pPr lvl="2"/>
            <a:r>
              <a:rPr lang="de-AT" dirty="0" smtClean="0"/>
              <a:t>Der Beitrag zum SRF wird </a:t>
            </a:r>
            <a:r>
              <a:rPr lang="de-AT" dirty="0" err="1" smtClean="0"/>
              <a:t>iSd</a:t>
            </a:r>
            <a:r>
              <a:rPr lang="de-AT" dirty="0" smtClean="0"/>
              <a:t> Art. 8 (1) (f) Durchführungs-VO 2015/81 berechnet:</a:t>
            </a:r>
          </a:p>
          <a:p>
            <a:pPr lvl="2"/>
            <a:endParaRPr lang="de-AT" dirty="0"/>
          </a:p>
          <a:p>
            <a:pPr lvl="3"/>
            <a:r>
              <a:rPr lang="de-DE" dirty="0" smtClean="0"/>
              <a:t>Die Zielausstattung für 2021 wird vom SRB jährlich festgelegt und beträgt ein </a:t>
            </a:r>
            <a:r>
              <a:rPr lang="de-DE" dirty="0"/>
              <a:t>Achtel </a:t>
            </a:r>
            <a:r>
              <a:rPr lang="de-DE" dirty="0" smtClean="0"/>
              <a:t>vom </a:t>
            </a:r>
            <a:r>
              <a:rPr lang="de-AT" dirty="0"/>
              <a:t>Zielvolumen (noch </a:t>
            </a:r>
            <a:r>
              <a:rPr lang="de-AT" dirty="0" smtClean="0"/>
              <a:t>offen - </a:t>
            </a:r>
            <a:r>
              <a:rPr lang="de-AT" i="1" dirty="0" smtClean="0"/>
              <a:t>2020: 1,25%</a:t>
            </a:r>
            <a:r>
              <a:rPr lang="de-AT" dirty="0" smtClean="0"/>
              <a:t>) </a:t>
            </a:r>
            <a:r>
              <a:rPr lang="de-DE" dirty="0" smtClean="0"/>
              <a:t>des </a:t>
            </a:r>
            <a:r>
              <a:rPr lang="de-DE" dirty="0"/>
              <a:t>Durchschnittsbetrags der gedeckten Einlagen </a:t>
            </a:r>
            <a:r>
              <a:rPr lang="de-DE" dirty="0" smtClean="0"/>
              <a:t>im Jahr 2020 </a:t>
            </a:r>
            <a:r>
              <a:rPr lang="de-DE" dirty="0"/>
              <a:t>(berechnet auf vierteljährlicher Basis) aller im </a:t>
            </a:r>
            <a:r>
              <a:rPr lang="de-DE" dirty="0" smtClean="0"/>
              <a:t>Euro-Währungsgebiet zugelassenen Kreditinstitute</a:t>
            </a:r>
          </a:p>
          <a:p>
            <a:pPr lvl="3"/>
            <a:endParaRPr lang="de-AT" sz="1200" dirty="0" smtClean="0"/>
          </a:p>
          <a:p>
            <a:pPr lvl="3"/>
            <a:r>
              <a:rPr lang="de-AT" dirty="0" smtClean="0"/>
              <a:t>Errechneter Wert gem. BRRD (</a:t>
            </a:r>
            <a:r>
              <a:rPr lang="de-AT" dirty="0" err="1" smtClean="0"/>
              <a:t>BaSAG</a:t>
            </a:r>
            <a:r>
              <a:rPr lang="de-AT" dirty="0" smtClean="0"/>
              <a:t>): Anteil 13,33%</a:t>
            </a:r>
          </a:p>
          <a:p>
            <a:pPr lvl="4"/>
            <a:r>
              <a:rPr lang="de-AT" dirty="0" smtClean="0"/>
              <a:t>Basis: gedeckte Einlagen in AT</a:t>
            </a:r>
          </a:p>
          <a:p>
            <a:pPr lvl="4"/>
            <a:endParaRPr lang="de-AT" sz="1200" dirty="0" smtClean="0"/>
          </a:p>
          <a:p>
            <a:pPr lvl="3"/>
            <a:r>
              <a:rPr lang="de-AT" dirty="0" smtClean="0"/>
              <a:t>Errechneter Wert gem. Art. 69 und 70 SRM-VO: Anteil 86,66%</a:t>
            </a:r>
          </a:p>
          <a:p>
            <a:pPr lvl="4"/>
            <a:r>
              <a:rPr lang="de-AT" dirty="0" smtClean="0"/>
              <a:t>Basis: gedeckte Einlagen im EURO-Raum </a:t>
            </a:r>
            <a:endParaRPr lang="de-AT" dirty="0"/>
          </a:p>
          <a:p>
            <a:pPr lvl="4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6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0778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de-AT" sz="2800" b="1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Inhaltsverzeichnis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 SEITE </a:t>
            </a:r>
            <a:fld id="{EE4FFC6B-0944-4FBC-9B81-B2BE7C77D0E5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799017-9FDF-46FB-829E-95E13CB439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98563" y="6827838"/>
            <a:ext cx="12241212" cy="338137"/>
          </a:xfr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026071" y="3148579"/>
            <a:ext cx="5387633" cy="732293"/>
            <a:chOff x="4026071" y="3148579"/>
            <a:chExt cx="5387633" cy="732293"/>
          </a:xfrm>
        </p:grpSpPr>
        <p:sp>
          <p:nvSpPr>
            <p:cNvPr id="74" name="Inhaltsplatzhalter 10"/>
            <p:cNvSpPr txBox="1">
              <a:spLocks/>
            </p:cNvSpPr>
            <p:nvPr/>
          </p:nvSpPr>
          <p:spPr>
            <a:xfrm>
              <a:off x="4110659" y="3148579"/>
              <a:ext cx="5303045" cy="732293"/>
            </a:xfrm>
            <a:custGeom>
              <a:avLst/>
              <a:gdLst>
                <a:gd name="connsiteX0" fmla="*/ 0 w 8012112"/>
                <a:gd name="connsiteY0" fmla="*/ 0 h 732293"/>
                <a:gd name="connsiteX1" fmla="*/ 8012112 w 8012112"/>
                <a:gd name="connsiteY1" fmla="*/ 0 h 732293"/>
                <a:gd name="connsiteX2" fmla="*/ 8012112 w 8012112"/>
                <a:gd name="connsiteY2" fmla="*/ 732293 h 732293"/>
                <a:gd name="connsiteX3" fmla="*/ 0 w 8012112"/>
                <a:gd name="connsiteY3" fmla="*/ 732293 h 732293"/>
                <a:gd name="connsiteX4" fmla="*/ 0 w 8012112"/>
                <a:gd name="connsiteY4" fmla="*/ 0 h 732293"/>
                <a:gd name="connsiteX0" fmla="*/ 2039 w 8014151"/>
                <a:gd name="connsiteY0" fmla="*/ 0 h 732293"/>
                <a:gd name="connsiteX1" fmla="*/ 8014151 w 8014151"/>
                <a:gd name="connsiteY1" fmla="*/ 0 h 732293"/>
                <a:gd name="connsiteX2" fmla="*/ 8014151 w 8014151"/>
                <a:gd name="connsiteY2" fmla="*/ 732293 h 732293"/>
                <a:gd name="connsiteX3" fmla="*/ 2039 w 8014151"/>
                <a:gd name="connsiteY3" fmla="*/ 732293 h 732293"/>
                <a:gd name="connsiteX4" fmla="*/ 0 w 8014151"/>
                <a:gd name="connsiteY4" fmla="*/ 215562 h 732293"/>
                <a:gd name="connsiteX5" fmla="*/ 2039 w 8014151"/>
                <a:gd name="connsiteY5" fmla="*/ 0 h 732293"/>
                <a:gd name="connsiteX0" fmla="*/ 594094 w 8606206"/>
                <a:gd name="connsiteY0" fmla="*/ 0 h 732293"/>
                <a:gd name="connsiteX1" fmla="*/ 8606206 w 8606206"/>
                <a:gd name="connsiteY1" fmla="*/ 0 h 732293"/>
                <a:gd name="connsiteX2" fmla="*/ 8606206 w 8606206"/>
                <a:gd name="connsiteY2" fmla="*/ 732293 h 732293"/>
                <a:gd name="connsiteX3" fmla="*/ 594094 w 8606206"/>
                <a:gd name="connsiteY3" fmla="*/ 732293 h 732293"/>
                <a:gd name="connsiteX4" fmla="*/ 592056 w 8606206"/>
                <a:gd name="connsiteY4" fmla="*/ 506074 h 732293"/>
                <a:gd name="connsiteX5" fmla="*/ 592055 w 8606206"/>
                <a:gd name="connsiteY5" fmla="*/ 215562 h 732293"/>
                <a:gd name="connsiteX6" fmla="*/ 594094 w 8606206"/>
                <a:gd name="connsiteY6" fmla="*/ 0 h 732293"/>
                <a:gd name="connsiteX0" fmla="*/ 2294 w 8014406"/>
                <a:gd name="connsiteY0" fmla="*/ 0 h 732293"/>
                <a:gd name="connsiteX1" fmla="*/ 8014406 w 8014406"/>
                <a:gd name="connsiteY1" fmla="*/ 0 h 732293"/>
                <a:gd name="connsiteX2" fmla="*/ 8014406 w 8014406"/>
                <a:gd name="connsiteY2" fmla="*/ 732293 h 732293"/>
                <a:gd name="connsiteX3" fmla="*/ 2294 w 8014406"/>
                <a:gd name="connsiteY3" fmla="*/ 732293 h 732293"/>
                <a:gd name="connsiteX4" fmla="*/ 256 w 8014406"/>
                <a:gd name="connsiteY4" fmla="*/ 506074 h 732293"/>
                <a:gd name="connsiteX5" fmla="*/ 255 w 8014406"/>
                <a:gd name="connsiteY5" fmla="*/ 215562 h 732293"/>
                <a:gd name="connsiteX6" fmla="*/ 2294 w 8014406"/>
                <a:gd name="connsiteY6" fmla="*/ 0 h 732293"/>
                <a:gd name="connsiteX0" fmla="*/ 37 w 8014188"/>
                <a:gd name="connsiteY0" fmla="*/ 215562 h 732293"/>
                <a:gd name="connsiteX1" fmla="*/ 2076 w 8014188"/>
                <a:gd name="connsiteY1" fmla="*/ 0 h 732293"/>
                <a:gd name="connsiteX2" fmla="*/ 8014188 w 8014188"/>
                <a:gd name="connsiteY2" fmla="*/ 0 h 732293"/>
                <a:gd name="connsiteX3" fmla="*/ 8014188 w 8014188"/>
                <a:gd name="connsiteY3" fmla="*/ 732293 h 732293"/>
                <a:gd name="connsiteX4" fmla="*/ 2076 w 8014188"/>
                <a:gd name="connsiteY4" fmla="*/ 732293 h 732293"/>
                <a:gd name="connsiteX5" fmla="*/ 38 w 8014188"/>
                <a:gd name="connsiteY5" fmla="*/ 506074 h 732293"/>
                <a:gd name="connsiteX6" fmla="*/ 91477 w 8014188"/>
                <a:gd name="connsiteY6" fmla="*/ 307002 h 732293"/>
                <a:gd name="connsiteX0" fmla="*/ 0 w 8014151"/>
                <a:gd name="connsiteY0" fmla="*/ 215562 h 732293"/>
                <a:gd name="connsiteX1" fmla="*/ 2039 w 8014151"/>
                <a:gd name="connsiteY1" fmla="*/ 0 h 732293"/>
                <a:gd name="connsiteX2" fmla="*/ 8014151 w 8014151"/>
                <a:gd name="connsiteY2" fmla="*/ 0 h 732293"/>
                <a:gd name="connsiteX3" fmla="*/ 8014151 w 8014151"/>
                <a:gd name="connsiteY3" fmla="*/ 732293 h 732293"/>
                <a:gd name="connsiteX4" fmla="*/ 2039 w 8014151"/>
                <a:gd name="connsiteY4" fmla="*/ 732293 h 732293"/>
                <a:gd name="connsiteX5" fmla="*/ 1 w 8014151"/>
                <a:gd name="connsiteY5" fmla="*/ 506074 h 73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4151" h="732293">
                  <a:moveTo>
                    <a:pt x="0" y="215562"/>
                  </a:moveTo>
                  <a:cubicBezTo>
                    <a:pt x="680" y="143708"/>
                    <a:pt x="1359" y="71854"/>
                    <a:pt x="2039" y="0"/>
                  </a:cubicBezTo>
                  <a:lnTo>
                    <a:pt x="8014151" y="0"/>
                  </a:lnTo>
                  <a:lnTo>
                    <a:pt x="8014151" y="732293"/>
                  </a:lnTo>
                  <a:lnTo>
                    <a:pt x="2039" y="732293"/>
                  </a:lnTo>
                  <a:cubicBezTo>
                    <a:pt x="1360" y="656887"/>
                    <a:pt x="680" y="581480"/>
                    <a:pt x="1" y="506074"/>
                  </a:cubicBezTo>
                </a:path>
              </a:pathLst>
            </a:custGeom>
            <a:ln w="9525">
              <a:solidFill>
                <a:schemeClr val="tx2"/>
              </a:solidFill>
            </a:ln>
          </p:spPr>
          <p:txBody>
            <a:bodyPr vert="horz" wrap="square" lIns="216000" tIns="144000" rIns="216000" bIns="14400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Tx/>
                <a:buNone/>
                <a:defRPr sz="1800" b="1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anose="05020102010507070707" pitchFamily="18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anose="05020102010507070707" pitchFamily="18" charset="2"/>
                <a:buChar char="¾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2925" indent="-276225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9625" indent="-266700" algn="l" defTabSz="914400" rtl="0" eaLnBrk="1" latinLnBrk="0" hangingPunct="1">
                <a:spcBef>
                  <a:spcPts val="600"/>
                </a:spcBef>
                <a:buClr>
                  <a:schemeClr val="tx2"/>
                </a:buClr>
                <a:buFont typeface="Wingdings 2" panose="05020102010507070707" pitchFamily="18" charset="2"/>
                <a:buChar char="¾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de-AT" dirty="0" smtClean="0"/>
                <a:t>Beiträge 2021</a:t>
              </a:r>
            </a:p>
          </p:txBody>
        </p:sp>
        <p:sp>
          <p:nvSpPr>
            <p:cNvPr id="75" name="Rechteck 74"/>
            <p:cNvSpPr/>
            <p:nvPr/>
          </p:nvSpPr>
          <p:spPr>
            <a:xfrm>
              <a:off x="4026071" y="3428098"/>
              <a:ext cx="173255" cy="1732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026071" y="2256404"/>
            <a:ext cx="5387633" cy="732293"/>
            <a:chOff x="4026071" y="2256404"/>
            <a:chExt cx="5387633" cy="732293"/>
          </a:xfrm>
        </p:grpSpPr>
        <p:sp>
          <p:nvSpPr>
            <p:cNvPr id="77" name="Inhaltsplatzhalter 10"/>
            <p:cNvSpPr txBox="1">
              <a:spLocks/>
            </p:cNvSpPr>
            <p:nvPr/>
          </p:nvSpPr>
          <p:spPr>
            <a:xfrm>
              <a:off x="4110659" y="2256404"/>
              <a:ext cx="5303045" cy="732293"/>
            </a:xfrm>
            <a:custGeom>
              <a:avLst/>
              <a:gdLst>
                <a:gd name="connsiteX0" fmla="*/ 0 w 8012112"/>
                <a:gd name="connsiteY0" fmla="*/ 0 h 732293"/>
                <a:gd name="connsiteX1" fmla="*/ 8012112 w 8012112"/>
                <a:gd name="connsiteY1" fmla="*/ 0 h 732293"/>
                <a:gd name="connsiteX2" fmla="*/ 8012112 w 8012112"/>
                <a:gd name="connsiteY2" fmla="*/ 732293 h 732293"/>
                <a:gd name="connsiteX3" fmla="*/ 0 w 8012112"/>
                <a:gd name="connsiteY3" fmla="*/ 732293 h 732293"/>
                <a:gd name="connsiteX4" fmla="*/ 0 w 8012112"/>
                <a:gd name="connsiteY4" fmla="*/ 0 h 732293"/>
                <a:gd name="connsiteX0" fmla="*/ 2039 w 8014151"/>
                <a:gd name="connsiteY0" fmla="*/ 0 h 732293"/>
                <a:gd name="connsiteX1" fmla="*/ 8014151 w 8014151"/>
                <a:gd name="connsiteY1" fmla="*/ 0 h 732293"/>
                <a:gd name="connsiteX2" fmla="*/ 8014151 w 8014151"/>
                <a:gd name="connsiteY2" fmla="*/ 732293 h 732293"/>
                <a:gd name="connsiteX3" fmla="*/ 2039 w 8014151"/>
                <a:gd name="connsiteY3" fmla="*/ 732293 h 732293"/>
                <a:gd name="connsiteX4" fmla="*/ 0 w 8014151"/>
                <a:gd name="connsiteY4" fmla="*/ 215562 h 732293"/>
                <a:gd name="connsiteX5" fmla="*/ 2039 w 8014151"/>
                <a:gd name="connsiteY5" fmla="*/ 0 h 732293"/>
                <a:gd name="connsiteX0" fmla="*/ 594094 w 8606206"/>
                <a:gd name="connsiteY0" fmla="*/ 0 h 732293"/>
                <a:gd name="connsiteX1" fmla="*/ 8606206 w 8606206"/>
                <a:gd name="connsiteY1" fmla="*/ 0 h 732293"/>
                <a:gd name="connsiteX2" fmla="*/ 8606206 w 8606206"/>
                <a:gd name="connsiteY2" fmla="*/ 732293 h 732293"/>
                <a:gd name="connsiteX3" fmla="*/ 594094 w 8606206"/>
                <a:gd name="connsiteY3" fmla="*/ 732293 h 732293"/>
                <a:gd name="connsiteX4" fmla="*/ 592056 w 8606206"/>
                <a:gd name="connsiteY4" fmla="*/ 506074 h 732293"/>
                <a:gd name="connsiteX5" fmla="*/ 592055 w 8606206"/>
                <a:gd name="connsiteY5" fmla="*/ 215562 h 732293"/>
                <a:gd name="connsiteX6" fmla="*/ 594094 w 8606206"/>
                <a:gd name="connsiteY6" fmla="*/ 0 h 732293"/>
                <a:gd name="connsiteX0" fmla="*/ 2294 w 8014406"/>
                <a:gd name="connsiteY0" fmla="*/ 0 h 732293"/>
                <a:gd name="connsiteX1" fmla="*/ 8014406 w 8014406"/>
                <a:gd name="connsiteY1" fmla="*/ 0 h 732293"/>
                <a:gd name="connsiteX2" fmla="*/ 8014406 w 8014406"/>
                <a:gd name="connsiteY2" fmla="*/ 732293 h 732293"/>
                <a:gd name="connsiteX3" fmla="*/ 2294 w 8014406"/>
                <a:gd name="connsiteY3" fmla="*/ 732293 h 732293"/>
                <a:gd name="connsiteX4" fmla="*/ 256 w 8014406"/>
                <a:gd name="connsiteY4" fmla="*/ 506074 h 732293"/>
                <a:gd name="connsiteX5" fmla="*/ 255 w 8014406"/>
                <a:gd name="connsiteY5" fmla="*/ 215562 h 732293"/>
                <a:gd name="connsiteX6" fmla="*/ 2294 w 8014406"/>
                <a:gd name="connsiteY6" fmla="*/ 0 h 732293"/>
                <a:gd name="connsiteX0" fmla="*/ 37 w 8014188"/>
                <a:gd name="connsiteY0" fmla="*/ 215562 h 732293"/>
                <a:gd name="connsiteX1" fmla="*/ 2076 w 8014188"/>
                <a:gd name="connsiteY1" fmla="*/ 0 h 732293"/>
                <a:gd name="connsiteX2" fmla="*/ 8014188 w 8014188"/>
                <a:gd name="connsiteY2" fmla="*/ 0 h 732293"/>
                <a:gd name="connsiteX3" fmla="*/ 8014188 w 8014188"/>
                <a:gd name="connsiteY3" fmla="*/ 732293 h 732293"/>
                <a:gd name="connsiteX4" fmla="*/ 2076 w 8014188"/>
                <a:gd name="connsiteY4" fmla="*/ 732293 h 732293"/>
                <a:gd name="connsiteX5" fmla="*/ 38 w 8014188"/>
                <a:gd name="connsiteY5" fmla="*/ 506074 h 732293"/>
                <a:gd name="connsiteX6" fmla="*/ 91477 w 8014188"/>
                <a:gd name="connsiteY6" fmla="*/ 307002 h 732293"/>
                <a:gd name="connsiteX0" fmla="*/ 0 w 8014151"/>
                <a:gd name="connsiteY0" fmla="*/ 215562 h 732293"/>
                <a:gd name="connsiteX1" fmla="*/ 2039 w 8014151"/>
                <a:gd name="connsiteY1" fmla="*/ 0 h 732293"/>
                <a:gd name="connsiteX2" fmla="*/ 8014151 w 8014151"/>
                <a:gd name="connsiteY2" fmla="*/ 0 h 732293"/>
                <a:gd name="connsiteX3" fmla="*/ 8014151 w 8014151"/>
                <a:gd name="connsiteY3" fmla="*/ 732293 h 732293"/>
                <a:gd name="connsiteX4" fmla="*/ 2039 w 8014151"/>
                <a:gd name="connsiteY4" fmla="*/ 732293 h 732293"/>
                <a:gd name="connsiteX5" fmla="*/ 1 w 8014151"/>
                <a:gd name="connsiteY5" fmla="*/ 506074 h 73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4151" h="732293">
                  <a:moveTo>
                    <a:pt x="0" y="215562"/>
                  </a:moveTo>
                  <a:cubicBezTo>
                    <a:pt x="680" y="143708"/>
                    <a:pt x="1359" y="71854"/>
                    <a:pt x="2039" y="0"/>
                  </a:cubicBezTo>
                  <a:lnTo>
                    <a:pt x="8014151" y="0"/>
                  </a:lnTo>
                  <a:lnTo>
                    <a:pt x="8014151" y="732293"/>
                  </a:lnTo>
                  <a:lnTo>
                    <a:pt x="2039" y="732293"/>
                  </a:lnTo>
                  <a:cubicBezTo>
                    <a:pt x="1360" y="656887"/>
                    <a:pt x="680" y="581480"/>
                    <a:pt x="1" y="506074"/>
                  </a:cubicBezTo>
                </a:path>
              </a:pathLst>
            </a:custGeom>
            <a:ln w="9525">
              <a:solidFill>
                <a:schemeClr val="tx2"/>
              </a:solidFill>
            </a:ln>
          </p:spPr>
          <p:txBody>
            <a:bodyPr vert="horz" wrap="square" lIns="216000" tIns="144000" rIns="216000" bIns="14400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Tx/>
                <a:buNone/>
                <a:defRPr sz="1800" b="1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anose="05020102010507070707" pitchFamily="18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anose="05020102010507070707" pitchFamily="18" charset="2"/>
                <a:buChar char="¾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2925" indent="-276225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9625" indent="-266700" algn="l" defTabSz="914400" rtl="0" eaLnBrk="1" latinLnBrk="0" hangingPunct="1">
                <a:spcBef>
                  <a:spcPts val="600"/>
                </a:spcBef>
                <a:buClr>
                  <a:schemeClr val="tx2"/>
                </a:buClr>
                <a:buFont typeface="Wingdings 2" panose="05020102010507070707" pitchFamily="18" charset="2"/>
                <a:buChar char="¾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de-AT" dirty="0" smtClean="0"/>
                <a:t>Statistik</a:t>
              </a:r>
              <a:endParaRPr lang="de-AT" dirty="0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026071" y="2535923"/>
              <a:ext cx="173255" cy="1732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Inhaltsplatzhalter 10"/>
          <p:cNvSpPr txBox="1">
            <a:spLocks/>
          </p:cNvSpPr>
          <p:nvPr/>
        </p:nvSpPr>
        <p:spPr>
          <a:xfrm>
            <a:off x="4634257" y="4043369"/>
            <a:ext cx="4779448" cy="2230682"/>
          </a:xfrm>
          <a:custGeom>
            <a:avLst/>
            <a:gdLst>
              <a:gd name="connsiteX0" fmla="*/ 0 w 8012112"/>
              <a:gd name="connsiteY0" fmla="*/ 0 h 732293"/>
              <a:gd name="connsiteX1" fmla="*/ 8012112 w 8012112"/>
              <a:gd name="connsiteY1" fmla="*/ 0 h 732293"/>
              <a:gd name="connsiteX2" fmla="*/ 8012112 w 8012112"/>
              <a:gd name="connsiteY2" fmla="*/ 732293 h 732293"/>
              <a:gd name="connsiteX3" fmla="*/ 0 w 8012112"/>
              <a:gd name="connsiteY3" fmla="*/ 732293 h 732293"/>
              <a:gd name="connsiteX4" fmla="*/ 0 w 8012112"/>
              <a:gd name="connsiteY4" fmla="*/ 0 h 732293"/>
              <a:gd name="connsiteX0" fmla="*/ 2039 w 8014151"/>
              <a:gd name="connsiteY0" fmla="*/ 0 h 732293"/>
              <a:gd name="connsiteX1" fmla="*/ 8014151 w 8014151"/>
              <a:gd name="connsiteY1" fmla="*/ 0 h 732293"/>
              <a:gd name="connsiteX2" fmla="*/ 8014151 w 8014151"/>
              <a:gd name="connsiteY2" fmla="*/ 732293 h 732293"/>
              <a:gd name="connsiteX3" fmla="*/ 2039 w 8014151"/>
              <a:gd name="connsiteY3" fmla="*/ 732293 h 732293"/>
              <a:gd name="connsiteX4" fmla="*/ 0 w 8014151"/>
              <a:gd name="connsiteY4" fmla="*/ 215562 h 732293"/>
              <a:gd name="connsiteX5" fmla="*/ 2039 w 8014151"/>
              <a:gd name="connsiteY5" fmla="*/ 0 h 732293"/>
              <a:gd name="connsiteX0" fmla="*/ 594094 w 8606206"/>
              <a:gd name="connsiteY0" fmla="*/ 0 h 732293"/>
              <a:gd name="connsiteX1" fmla="*/ 8606206 w 8606206"/>
              <a:gd name="connsiteY1" fmla="*/ 0 h 732293"/>
              <a:gd name="connsiteX2" fmla="*/ 8606206 w 8606206"/>
              <a:gd name="connsiteY2" fmla="*/ 732293 h 732293"/>
              <a:gd name="connsiteX3" fmla="*/ 594094 w 8606206"/>
              <a:gd name="connsiteY3" fmla="*/ 732293 h 732293"/>
              <a:gd name="connsiteX4" fmla="*/ 592056 w 8606206"/>
              <a:gd name="connsiteY4" fmla="*/ 506074 h 732293"/>
              <a:gd name="connsiteX5" fmla="*/ 592055 w 8606206"/>
              <a:gd name="connsiteY5" fmla="*/ 215562 h 732293"/>
              <a:gd name="connsiteX6" fmla="*/ 594094 w 8606206"/>
              <a:gd name="connsiteY6" fmla="*/ 0 h 732293"/>
              <a:gd name="connsiteX0" fmla="*/ 2294 w 8014406"/>
              <a:gd name="connsiteY0" fmla="*/ 0 h 732293"/>
              <a:gd name="connsiteX1" fmla="*/ 8014406 w 8014406"/>
              <a:gd name="connsiteY1" fmla="*/ 0 h 732293"/>
              <a:gd name="connsiteX2" fmla="*/ 8014406 w 8014406"/>
              <a:gd name="connsiteY2" fmla="*/ 732293 h 732293"/>
              <a:gd name="connsiteX3" fmla="*/ 2294 w 8014406"/>
              <a:gd name="connsiteY3" fmla="*/ 732293 h 732293"/>
              <a:gd name="connsiteX4" fmla="*/ 256 w 8014406"/>
              <a:gd name="connsiteY4" fmla="*/ 506074 h 732293"/>
              <a:gd name="connsiteX5" fmla="*/ 255 w 8014406"/>
              <a:gd name="connsiteY5" fmla="*/ 215562 h 732293"/>
              <a:gd name="connsiteX6" fmla="*/ 2294 w 8014406"/>
              <a:gd name="connsiteY6" fmla="*/ 0 h 732293"/>
              <a:gd name="connsiteX0" fmla="*/ 37 w 8014188"/>
              <a:gd name="connsiteY0" fmla="*/ 215562 h 732293"/>
              <a:gd name="connsiteX1" fmla="*/ 2076 w 8014188"/>
              <a:gd name="connsiteY1" fmla="*/ 0 h 732293"/>
              <a:gd name="connsiteX2" fmla="*/ 8014188 w 8014188"/>
              <a:gd name="connsiteY2" fmla="*/ 0 h 732293"/>
              <a:gd name="connsiteX3" fmla="*/ 8014188 w 8014188"/>
              <a:gd name="connsiteY3" fmla="*/ 732293 h 732293"/>
              <a:gd name="connsiteX4" fmla="*/ 2076 w 8014188"/>
              <a:gd name="connsiteY4" fmla="*/ 732293 h 732293"/>
              <a:gd name="connsiteX5" fmla="*/ 38 w 8014188"/>
              <a:gd name="connsiteY5" fmla="*/ 506074 h 732293"/>
              <a:gd name="connsiteX6" fmla="*/ 91477 w 8014188"/>
              <a:gd name="connsiteY6" fmla="*/ 307002 h 732293"/>
              <a:gd name="connsiteX0" fmla="*/ 0 w 8014151"/>
              <a:gd name="connsiteY0" fmla="*/ 215562 h 732293"/>
              <a:gd name="connsiteX1" fmla="*/ 2039 w 8014151"/>
              <a:gd name="connsiteY1" fmla="*/ 0 h 732293"/>
              <a:gd name="connsiteX2" fmla="*/ 8014151 w 8014151"/>
              <a:gd name="connsiteY2" fmla="*/ 0 h 732293"/>
              <a:gd name="connsiteX3" fmla="*/ 8014151 w 8014151"/>
              <a:gd name="connsiteY3" fmla="*/ 732293 h 732293"/>
              <a:gd name="connsiteX4" fmla="*/ 2039 w 8014151"/>
              <a:gd name="connsiteY4" fmla="*/ 732293 h 732293"/>
              <a:gd name="connsiteX5" fmla="*/ 1 w 8014151"/>
              <a:gd name="connsiteY5" fmla="*/ 506074 h 7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4151" h="732293">
                <a:moveTo>
                  <a:pt x="0" y="215562"/>
                </a:moveTo>
                <a:cubicBezTo>
                  <a:pt x="680" y="143708"/>
                  <a:pt x="1359" y="71854"/>
                  <a:pt x="2039" y="0"/>
                </a:cubicBezTo>
                <a:lnTo>
                  <a:pt x="8014151" y="0"/>
                </a:lnTo>
                <a:lnTo>
                  <a:pt x="8014151" y="732293"/>
                </a:lnTo>
                <a:lnTo>
                  <a:pt x="2039" y="732293"/>
                </a:lnTo>
                <a:cubicBezTo>
                  <a:pt x="1360" y="656887"/>
                  <a:pt x="680" y="581480"/>
                  <a:pt x="1" y="506074"/>
                </a:cubicBezTo>
              </a:path>
            </a:pathLst>
          </a:custGeom>
          <a:ln w="9525">
            <a:solidFill>
              <a:schemeClr val="tx2"/>
            </a:solidFill>
          </a:ln>
        </p:spPr>
        <p:txBody>
          <a:bodyPr vert="horz" wrap="square" lIns="216000" tIns="144000" rIns="216000" bIns="144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¾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¾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Beitragspflicht</a:t>
            </a:r>
          </a:p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Berechnung und Termine</a:t>
            </a:r>
          </a:p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SRB Template</a:t>
            </a:r>
          </a:p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Übermittlung</a:t>
            </a:r>
          </a:p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Sonstiges</a:t>
            </a:r>
          </a:p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Offene Fragen</a:t>
            </a:r>
          </a:p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Vorgehen</a:t>
            </a:r>
          </a:p>
          <a:p>
            <a:pPr marL="285750" lvl="1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600" dirty="0"/>
              <a:t>Fragen </a:t>
            </a:r>
            <a:endParaRPr lang="de-AT" sz="1600" dirty="0" smtClean="0"/>
          </a:p>
        </p:txBody>
      </p:sp>
      <p:sp>
        <p:nvSpPr>
          <p:cNvPr id="2" name="Rechteck 1"/>
          <p:cNvSpPr/>
          <p:nvPr/>
        </p:nvSpPr>
        <p:spPr>
          <a:xfrm>
            <a:off x="4634256" y="4040754"/>
            <a:ext cx="4779449" cy="22332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4026072" y="1371939"/>
            <a:ext cx="5387633" cy="732293"/>
            <a:chOff x="4026071" y="2256404"/>
            <a:chExt cx="5387633" cy="732293"/>
          </a:xfrm>
        </p:grpSpPr>
        <p:sp>
          <p:nvSpPr>
            <p:cNvPr id="18" name="Inhaltsplatzhalter 10"/>
            <p:cNvSpPr txBox="1">
              <a:spLocks/>
            </p:cNvSpPr>
            <p:nvPr/>
          </p:nvSpPr>
          <p:spPr>
            <a:xfrm>
              <a:off x="4110659" y="2256404"/>
              <a:ext cx="5303045" cy="732293"/>
            </a:xfrm>
            <a:custGeom>
              <a:avLst/>
              <a:gdLst>
                <a:gd name="connsiteX0" fmla="*/ 0 w 8012112"/>
                <a:gd name="connsiteY0" fmla="*/ 0 h 732293"/>
                <a:gd name="connsiteX1" fmla="*/ 8012112 w 8012112"/>
                <a:gd name="connsiteY1" fmla="*/ 0 h 732293"/>
                <a:gd name="connsiteX2" fmla="*/ 8012112 w 8012112"/>
                <a:gd name="connsiteY2" fmla="*/ 732293 h 732293"/>
                <a:gd name="connsiteX3" fmla="*/ 0 w 8012112"/>
                <a:gd name="connsiteY3" fmla="*/ 732293 h 732293"/>
                <a:gd name="connsiteX4" fmla="*/ 0 w 8012112"/>
                <a:gd name="connsiteY4" fmla="*/ 0 h 732293"/>
                <a:gd name="connsiteX0" fmla="*/ 2039 w 8014151"/>
                <a:gd name="connsiteY0" fmla="*/ 0 h 732293"/>
                <a:gd name="connsiteX1" fmla="*/ 8014151 w 8014151"/>
                <a:gd name="connsiteY1" fmla="*/ 0 h 732293"/>
                <a:gd name="connsiteX2" fmla="*/ 8014151 w 8014151"/>
                <a:gd name="connsiteY2" fmla="*/ 732293 h 732293"/>
                <a:gd name="connsiteX3" fmla="*/ 2039 w 8014151"/>
                <a:gd name="connsiteY3" fmla="*/ 732293 h 732293"/>
                <a:gd name="connsiteX4" fmla="*/ 0 w 8014151"/>
                <a:gd name="connsiteY4" fmla="*/ 215562 h 732293"/>
                <a:gd name="connsiteX5" fmla="*/ 2039 w 8014151"/>
                <a:gd name="connsiteY5" fmla="*/ 0 h 732293"/>
                <a:gd name="connsiteX0" fmla="*/ 594094 w 8606206"/>
                <a:gd name="connsiteY0" fmla="*/ 0 h 732293"/>
                <a:gd name="connsiteX1" fmla="*/ 8606206 w 8606206"/>
                <a:gd name="connsiteY1" fmla="*/ 0 h 732293"/>
                <a:gd name="connsiteX2" fmla="*/ 8606206 w 8606206"/>
                <a:gd name="connsiteY2" fmla="*/ 732293 h 732293"/>
                <a:gd name="connsiteX3" fmla="*/ 594094 w 8606206"/>
                <a:gd name="connsiteY3" fmla="*/ 732293 h 732293"/>
                <a:gd name="connsiteX4" fmla="*/ 592056 w 8606206"/>
                <a:gd name="connsiteY4" fmla="*/ 506074 h 732293"/>
                <a:gd name="connsiteX5" fmla="*/ 592055 w 8606206"/>
                <a:gd name="connsiteY5" fmla="*/ 215562 h 732293"/>
                <a:gd name="connsiteX6" fmla="*/ 594094 w 8606206"/>
                <a:gd name="connsiteY6" fmla="*/ 0 h 732293"/>
                <a:gd name="connsiteX0" fmla="*/ 2294 w 8014406"/>
                <a:gd name="connsiteY0" fmla="*/ 0 h 732293"/>
                <a:gd name="connsiteX1" fmla="*/ 8014406 w 8014406"/>
                <a:gd name="connsiteY1" fmla="*/ 0 h 732293"/>
                <a:gd name="connsiteX2" fmla="*/ 8014406 w 8014406"/>
                <a:gd name="connsiteY2" fmla="*/ 732293 h 732293"/>
                <a:gd name="connsiteX3" fmla="*/ 2294 w 8014406"/>
                <a:gd name="connsiteY3" fmla="*/ 732293 h 732293"/>
                <a:gd name="connsiteX4" fmla="*/ 256 w 8014406"/>
                <a:gd name="connsiteY4" fmla="*/ 506074 h 732293"/>
                <a:gd name="connsiteX5" fmla="*/ 255 w 8014406"/>
                <a:gd name="connsiteY5" fmla="*/ 215562 h 732293"/>
                <a:gd name="connsiteX6" fmla="*/ 2294 w 8014406"/>
                <a:gd name="connsiteY6" fmla="*/ 0 h 732293"/>
                <a:gd name="connsiteX0" fmla="*/ 37 w 8014188"/>
                <a:gd name="connsiteY0" fmla="*/ 215562 h 732293"/>
                <a:gd name="connsiteX1" fmla="*/ 2076 w 8014188"/>
                <a:gd name="connsiteY1" fmla="*/ 0 h 732293"/>
                <a:gd name="connsiteX2" fmla="*/ 8014188 w 8014188"/>
                <a:gd name="connsiteY2" fmla="*/ 0 h 732293"/>
                <a:gd name="connsiteX3" fmla="*/ 8014188 w 8014188"/>
                <a:gd name="connsiteY3" fmla="*/ 732293 h 732293"/>
                <a:gd name="connsiteX4" fmla="*/ 2076 w 8014188"/>
                <a:gd name="connsiteY4" fmla="*/ 732293 h 732293"/>
                <a:gd name="connsiteX5" fmla="*/ 38 w 8014188"/>
                <a:gd name="connsiteY5" fmla="*/ 506074 h 732293"/>
                <a:gd name="connsiteX6" fmla="*/ 91477 w 8014188"/>
                <a:gd name="connsiteY6" fmla="*/ 307002 h 732293"/>
                <a:gd name="connsiteX0" fmla="*/ 0 w 8014151"/>
                <a:gd name="connsiteY0" fmla="*/ 215562 h 732293"/>
                <a:gd name="connsiteX1" fmla="*/ 2039 w 8014151"/>
                <a:gd name="connsiteY1" fmla="*/ 0 h 732293"/>
                <a:gd name="connsiteX2" fmla="*/ 8014151 w 8014151"/>
                <a:gd name="connsiteY2" fmla="*/ 0 h 732293"/>
                <a:gd name="connsiteX3" fmla="*/ 8014151 w 8014151"/>
                <a:gd name="connsiteY3" fmla="*/ 732293 h 732293"/>
                <a:gd name="connsiteX4" fmla="*/ 2039 w 8014151"/>
                <a:gd name="connsiteY4" fmla="*/ 732293 h 732293"/>
                <a:gd name="connsiteX5" fmla="*/ 1 w 8014151"/>
                <a:gd name="connsiteY5" fmla="*/ 506074 h 73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4151" h="732293">
                  <a:moveTo>
                    <a:pt x="0" y="215562"/>
                  </a:moveTo>
                  <a:cubicBezTo>
                    <a:pt x="680" y="143708"/>
                    <a:pt x="1359" y="71854"/>
                    <a:pt x="2039" y="0"/>
                  </a:cubicBezTo>
                  <a:lnTo>
                    <a:pt x="8014151" y="0"/>
                  </a:lnTo>
                  <a:lnTo>
                    <a:pt x="8014151" y="732293"/>
                  </a:lnTo>
                  <a:lnTo>
                    <a:pt x="2039" y="732293"/>
                  </a:lnTo>
                  <a:cubicBezTo>
                    <a:pt x="1360" y="656887"/>
                    <a:pt x="680" y="581480"/>
                    <a:pt x="1" y="506074"/>
                  </a:cubicBezTo>
                </a:path>
              </a:pathLst>
            </a:custGeom>
            <a:ln w="9525">
              <a:solidFill>
                <a:schemeClr val="tx2"/>
              </a:solidFill>
            </a:ln>
          </p:spPr>
          <p:txBody>
            <a:bodyPr vert="horz" wrap="square" lIns="216000" tIns="144000" rIns="216000" bIns="14400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Tx/>
                <a:buNone/>
                <a:defRPr sz="1800" b="1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anose="05020102010507070707" pitchFamily="18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Wingdings 2" panose="05020102010507070707" pitchFamily="18" charset="2"/>
                <a:buChar char="¾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2925" indent="-276225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9625" indent="-266700" algn="l" defTabSz="914400" rtl="0" eaLnBrk="1" latinLnBrk="0" hangingPunct="1">
                <a:spcBef>
                  <a:spcPts val="600"/>
                </a:spcBef>
                <a:buClr>
                  <a:schemeClr val="tx2"/>
                </a:buClr>
                <a:buFont typeface="Wingdings 2" panose="05020102010507070707" pitchFamily="18" charset="2"/>
                <a:buChar char="¾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de-AT" dirty="0" smtClean="0"/>
                <a:t>Was ist der Single Resolution Fund (SRF)?</a:t>
              </a:r>
              <a:endParaRPr lang="de-AT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026071" y="2535923"/>
              <a:ext cx="173255" cy="1732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2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offene Punkte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19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477692" y="1809717"/>
            <a:ext cx="10647633" cy="4601260"/>
          </a:xfrm>
        </p:spPr>
        <p:txBody>
          <a:bodyPr/>
          <a:lstStyle/>
          <a:p>
            <a:pPr lvl="2"/>
            <a:r>
              <a:rPr lang="de-AT" dirty="0" smtClean="0"/>
              <a:t>Änderung der Daten für die Beitragsjahre 2015-2020 (</a:t>
            </a:r>
            <a:r>
              <a:rPr lang="de-AT" dirty="0" err="1" smtClean="0"/>
              <a:t>Restatements</a:t>
            </a:r>
            <a:r>
              <a:rPr lang="de-AT" dirty="0" smtClean="0"/>
              <a:t>)</a:t>
            </a:r>
          </a:p>
          <a:p>
            <a:pPr lvl="3"/>
            <a:r>
              <a:rPr lang="de-AT" dirty="0" smtClean="0"/>
              <a:t>Übermittlung der geänderten Daten bis spätestens 15. Jänner 2021</a:t>
            </a:r>
          </a:p>
          <a:p>
            <a:pPr marL="266700" lvl="3" indent="0">
              <a:buNone/>
            </a:pPr>
            <a:endParaRPr lang="de-AT" sz="1200" dirty="0"/>
          </a:p>
          <a:p>
            <a:pPr lvl="2"/>
            <a:r>
              <a:rPr lang="de-AT" dirty="0" smtClean="0"/>
              <a:t>Unwiderrufliche Zahlungsverpflichtung (IPC) – </a:t>
            </a:r>
            <a:r>
              <a:rPr lang="de-AT" i="1" dirty="0" smtClean="0"/>
              <a:t>Entscheidung Q1/2021</a:t>
            </a:r>
          </a:p>
          <a:p>
            <a:pPr lvl="3"/>
            <a:r>
              <a:rPr lang="de-AT" dirty="0" smtClean="0"/>
              <a:t>Der Prozess über Höhe, Vertrag, Genehmigung und Bezahlung des </a:t>
            </a:r>
            <a:r>
              <a:rPr lang="de-AT" dirty="0" err="1" smtClean="0"/>
              <a:t>Collaterals</a:t>
            </a:r>
            <a:r>
              <a:rPr lang="de-AT" dirty="0" smtClean="0"/>
              <a:t> ist noch offen</a:t>
            </a:r>
          </a:p>
          <a:p>
            <a:pPr lvl="3"/>
            <a:endParaRPr lang="de-AT" sz="1200" dirty="0"/>
          </a:p>
          <a:p>
            <a:pPr lvl="2"/>
            <a:r>
              <a:rPr lang="de-AT" dirty="0" smtClean="0"/>
              <a:t>Beiträge 2015</a:t>
            </a:r>
            <a:endParaRPr lang="de-AT" dirty="0"/>
          </a:p>
          <a:p>
            <a:pPr lvl="3"/>
            <a:r>
              <a:rPr lang="de-AT" dirty="0" smtClean="0"/>
              <a:t>Die Höhe der Reduktion für die Beitragsleistung 2021 ist noch offen</a:t>
            </a:r>
          </a:p>
          <a:p>
            <a:pPr lvl="3"/>
            <a:endParaRPr lang="de-AT" sz="1200" dirty="0" smtClean="0"/>
          </a:p>
          <a:p>
            <a:pPr lvl="2"/>
            <a:r>
              <a:rPr lang="de-AT" dirty="0" smtClean="0"/>
              <a:t>Zielvolumen – </a:t>
            </a:r>
            <a:r>
              <a:rPr lang="de-AT" i="1" dirty="0" smtClean="0"/>
              <a:t>Entscheidung Q1/2021</a:t>
            </a:r>
          </a:p>
          <a:p>
            <a:pPr lvl="3"/>
            <a:r>
              <a:rPr lang="de-AT" dirty="0" smtClean="0"/>
              <a:t>Die Höhe des Zielvolumens ist noch offen</a:t>
            </a:r>
          </a:p>
          <a:p>
            <a:pPr lvl="3"/>
            <a:endParaRPr lang="de-AT" sz="1200" dirty="0" smtClean="0"/>
          </a:p>
          <a:p>
            <a:pPr lvl="2"/>
            <a:r>
              <a:rPr lang="de-AT" dirty="0" smtClean="0"/>
              <a:t>Bestätigung der Daten</a:t>
            </a:r>
          </a:p>
          <a:p>
            <a:pPr lvl="3"/>
            <a:r>
              <a:rPr lang="de-AT" dirty="0" smtClean="0"/>
              <a:t>Additional Assurance (Wirtschaftsprüfer) ist noch offen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6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Zeitplan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20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544369" y="1631972"/>
            <a:ext cx="10380932" cy="4616648"/>
          </a:xfrm>
        </p:spPr>
        <p:txBody>
          <a:bodyPr/>
          <a:lstStyle/>
          <a:p>
            <a:pPr lvl="3"/>
            <a:endParaRPr lang="de-AT" sz="1200" dirty="0" smtClean="0"/>
          </a:p>
          <a:p>
            <a:pPr lvl="2"/>
            <a:r>
              <a:rPr lang="de-AT" dirty="0" smtClean="0"/>
              <a:t>Bis 31.10.2020</a:t>
            </a:r>
            <a:endParaRPr lang="de-AT" dirty="0"/>
          </a:p>
          <a:p>
            <a:pPr lvl="3"/>
            <a:r>
              <a:rPr lang="de-AT" dirty="0" smtClean="0"/>
              <a:t>Template in DE zur Befüllung verfügbar</a:t>
            </a:r>
          </a:p>
          <a:p>
            <a:pPr lvl="3"/>
            <a:r>
              <a:rPr lang="de-AT" dirty="0" smtClean="0"/>
              <a:t>Übermittlung an FMA ab diesem Zeitpunkt möglich</a:t>
            </a:r>
          </a:p>
          <a:p>
            <a:pPr lvl="3"/>
            <a:endParaRPr lang="de-AT" sz="1200" dirty="0"/>
          </a:p>
          <a:p>
            <a:pPr lvl="2"/>
            <a:r>
              <a:rPr lang="de-AT" dirty="0" smtClean="0"/>
              <a:t>Bis 31.10.2020</a:t>
            </a:r>
            <a:endParaRPr lang="de-AT" dirty="0"/>
          </a:p>
          <a:p>
            <a:pPr lvl="3"/>
            <a:r>
              <a:rPr lang="de-AT" dirty="0" smtClean="0"/>
              <a:t>Erste </a:t>
            </a:r>
            <a:r>
              <a:rPr lang="de-AT" dirty="0" smtClean="0"/>
              <a:t>Indikation, welche Institute </a:t>
            </a:r>
            <a:r>
              <a:rPr lang="de-AT" dirty="0" err="1" smtClean="0"/>
              <a:t>Restatements</a:t>
            </a:r>
            <a:r>
              <a:rPr lang="de-AT" dirty="0" smtClean="0"/>
              <a:t> gemäß Art. 17(3) </a:t>
            </a:r>
            <a:r>
              <a:rPr lang="de-AT" dirty="0" err="1" smtClean="0"/>
              <a:t>Del.VO</a:t>
            </a:r>
            <a:r>
              <a:rPr lang="de-AT" dirty="0" smtClean="0"/>
              <a:t> in Anspruch nehmen</a:t>
            </a:r>
          </a:p>
          <a:p>
            <a:pPr marL="266700" lvl="3" indent="0">
              <a:buNone/>
            </a:pPr>
            <a:endParaRPr lang="de-AT" sz="1200" dirty="0"/>
          </a:p>
          <a:p>
            <a:pPr lvl="2"/>
            <a:r>
              <a:rPr lang="de-AT" b="1" dirty="0" smtClean="0"/>
              <a:t>Bis spätestens 15.01.2021 - Alle Institute haben das Template befüllt und an die FMA übermittelt</a:t>
            </a:r>
          </a:p>
          <a:p>
            <a:pPr lvl="3"/>
            <a:endParaRPr lang="de-AT" sz="1200" dirty="0"/>
          </a:p>
          <a:p>
            <a:pPr lvl="2"/>
            <a:r>
              <a:rPr lang="de-AT" dirty="0" smtClean="0"/>
              <a:t>31.01.2021 - Deadline für Übermittlung des Templates an die FMA und das SRB (durch FMA)</a:t>
            </a:r>
          </a:p>
          <a:p>
            <a:pPr lvl="3"/>
            <a:endParaRPr lang="de-AT" sz="1200" dirty="0"/>
          </a:p>
          <a:p>
            <a:pPr lvl="2"/>
            <a:r>
              <a:rPr lang="de-AT" dirty="0" smtClean="0"/>
              <a:t>Der Bescheid über die Höhe des institutsindividuellen Beitrages wird von der FMA vor 01.05.2021 an das beitragspflichtige Institut übermittelt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33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576" y="602892"/>
            <a:ext cx="10953749" cy="732508"/>
          </a:xfrm>
        </p:spPr>
        <p:txBody>
          <a:bodyPr/>
          <a:lstStyle/>
          <a:p>
            <a:r>
              <a:rPr lang="de-DE" dirty="0" smtClean="0"/>
              <a:t>Datenänderungen oder –</a:t>
            </a:r>
            <a:r>
              <a:rPr lang="de-DE" dirty="0" err="1" smtClean="0"/>
              <a:t>korrekturen</a:t>
            </a:r>
            <a:r>
              <a:rPr lang="de-DE" dirty="0" smtClean="0"/>
              <a:t> (</a:t>
            </a:r>
            <a:r>
              <a:rPr lang="de-DE" dirty="0" err="1" smtClean="0"/>
              <a:t>Restatements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21</a:t>
            </a:fld>
            <a:endParaRPr lang="de-AT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306243" y="1671188"/>
            <a:ext cx="10752973" cy="3662541"/>
          </a:xfrm>
        </p:spPr>
        <p:txBody>
          <a:bodyPr/>
          <a:lstStyle/>
          <a:p>
            <a:pPr lvl="2"/>
            <a:endParaRPr lang="de-AT" dirty="0" smtClean="0"/>
          </a:p>
          <a:p>
            <a:pPr lvl="2"/>
            <a:endParaRPr lang="de-AT" dirty="0"/>
          </a:p>
          <a:p>
            <a:pPr lvl="2"/>
            <a:r>
              <a:rPr lang="de-AT" dirty="0" smtClean="0"/>
              <a:t>Institute können Daten für die Beitragsberechnungen 2015-2020 korrigieren (Artikel 17 Abs. 3 </a:t>
            </a:r>
            <a:r>
              <a:rPr lang="de-AT" dirty="0" err="1" smtClean="0"/>
              <a:t>Del.VO</a:t>
            </a:r>
            <a:r>
              <a:rPr lang="de-AT" dirty="0" smtClean="0"/>
              <a:t>)</a:t>
            </a:r>
          </a:p>
          <a:p>
            <a:pPr lvl="2"/>
            <a:endParaRPr lang="de-AT" sz="1200" dirty="0" smtClean="0"/>
          </a:p>
          <a:p>
            <a:pPr lvl="2"/>
            <a:r>
              <a:rPr lang="de-AT" dirty="0" smtClean="0"/>
              <a:t>Sollte dies der Fall sein, so erfolgt dies wie folgt:</a:t>
            </a:r>
          </a:p>
          <a:p>
            <a:pPr lvl="3"/>
            <a:r>
              <a:rPr lang="de-AT" dirty="0" smtClean="0"/>
              <a:t>Mail an </a:t>
            </a:r>
            <a:r>
              <a:rPr lang="de-AT" dirty="0" smtClean="0">
                <a:hlinkClick r:id="rId2"/>
              </a:rPr>
              <a:t>Abwicklungsfonds@fma.gv.at</a:t>
            </a:r>
            <a:r>
              <a:rPr lang="de-AT" dirty="0" smtClean="0"/>
              <a:t> mit Ankündigung einer Datenänderung inkl. betreffendes Jahr bzw. welche Daten geändert werden </a:t>
            </a:r>
          </a:p>
          <a:p>
            <a:pPr lvl="3"/>
            <a:r>
              <a:rPr lang="de-AT" dirty="0" smtClean="0"/>
              <a:t>Das Institut erhält ein Template zur </a:t>
            </a:r>
            <a:r>
              <a:rPr lang="de-AT" dirty="0" err="1" smtClean="0"/>
              <a:t>Neubefüllung</a:t>
            </a:r>
            <a:r>
              <a:rPr lang="de-AT" dirty="0" smtClean="0"/>
              <a:t> für den entsprechenden Beitragszyklus</a:t>
            </a:r>
          </a:p>
          <a:p>
            <a:pPr lvl="3"/>
            <a:r>
              <a:rPr lang="de-AT" dirty="0" smtClean="0"/>
              <a:t>Das ausgefüllte Template hat bis spätestens </a:t>
            </a:r>
            <a:r>
              <a:rPr lang="de-AT" b="1" u="sng" dirty="0" smtClean="0"/>
              <a:t>15.01.2021 </a:t>
            </a:r>
            <a:r>
              <a:rPr lang="de-AT" dirty="0" smtClean="0"/>
              <a:t>an die FMA übermittelt zu werden</a:t>
            </a:r>
          </a:p>
          <a:p>
            <a:pPr lvl="3"/>
            <a:r>
              <a:rPr lang="de-AT" dirty="0" smtClean="0"/>
              <a:t>Das SRB berechnet den neuen Beitrag und berücksichtigt die Differenz zum vorgeschriebenen Beitrag für 2015-2020 in der Vorschreibung für 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6" y="731929"/>
            <a:ext cx="10953749" cy="732508"/>
          </a:xfrm>
        </p:spPr>
        <p:txBody>
          <a:bodyPr/>
          <a:lstStyle/>
          <a:p>
            <a:r>
              <a:rPr lang="de-DE" dirty="0" smtClean="0"/>
              <a:t>Sonstiges: Beiträge zum Administrativen Budget des SRB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22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390650" y="2660650"/>
            <a:ext cx="11115675" cy="2846933"/>
          </a:xfrm>
        </p:spPr>
        <p:txBody>
          <a:bodyPr/>
          <a:lstStyle/>
          <a:p>
            <a:pPr marL="361950" lvl="2" indent="-361950"/>
            <a:r>
              <a:rPr lang="de-AT" dirty="0" smtClean="0"/>
              <a:t>Das SRB wird im Februar 2021 die Beiträge zum Administrativen Budget des SRB (Administrative </a:t>
            </a:r>
            <a:r>
              <a:rPr lang="de-AT" dirty="0" err="1" smtClean="0"/>
              <a:t>Contributions</a:t>
            </a:r>
            <a:r>
              <a:rPr lang="de-AT" dirty="0" smtClean="0"/>
              <a:t>) versenden – hierbei gibt es keine Verbindung zum SRF-Ex-ante-Beitrag</a:t>
            </a:r>
          </a:p>
          <a:p>
            <a:pPr marL="361950" lvl="2" indent="-361950"/>
            <a:endParaRPr lang="de-AT" sz="1200" dirty="0" smtClean="0"/>
          </a:p>
          <a:p>
            <a:pPr marL="361950" lvl="2" indent="-361950"/>
            <a:r>
              <a:rPr lang="de-AT" dirty="0" smtClean="0"/>
              <a:t>Alle Institute erhalten einen Beitrag vorgeschrieben</a:t>
            </a:r>
          </a:p>
          <a:p>
            <a:pPr marL="361950" lvl="2" indent="-361950"/>
            <a:endParaRPr lang="de-AT" sz="1200" dirty="0"/>
          </a:p>
          <a:p>
            <a:pPr marL="361950" lvl="2" indent="-361950"/>
            <a:r>
              <a:rPr lang="de-AT" dirty="0" smtClean="0"/>
              <a:t>Es erfolgt keine Zahlung an die FMA </a:t>
            </a:r>
          </a:p>
          <a:p>
            <a:pPr marL="361950" lvl="2" indent="-361950"/>
            <a:endParaRPr lang="de-AT" sz="1200" dirty="0" smtClean="0"/>
          </a:p>
          <a:p>
            <a:pPr marL="361950" lvl="2" indent="-361950"/>
            <a:r>
              <a:rPr lang="de-AT" dirty="0" smtClean="0"/>
              <a:t>Die FMA ist in diesen Prozess nicht eingebunden</a:t>
            </a: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1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38257" y="2966323"/>
            <a:ext cx="9978823" cy="3385542"/>
          </a:xfrm>
        </p:spPr>
        <p:txBody>
          <a:bodyPr/>
          <a:lstStyle/>
          <a:p>
            <a:pPr algn="just"/>
            <a:endParaRPr lang="de-AT" dirty="0" smtClean="0">
              <a:hlinkClick r:id="rId2"/>
            </a:endParaRPr>
          </a:p>
          <a:p>
            <a:pPr algn="just"/>
            <a:r>
              <a:rPr lang="de-AT" dirty="0" smtClean="0"/>
              <a:t>Mag. Michaela Lehmann				Dr. Mathias Pichler</a:t>
            </a:r>
            <a:endParaRPr lang="de-AT" dirty="0">
              <a:hlinkClick r:id="rId3"/>
            </a:endParaRPr>
          </a:p>
          <a:p>
            <a:pPr algn="just"/>
            <a:endParaRPr lang="de-AT" dirty="0" smtClean="0">
              <a:hlinkClick r:id="rId3"/>
            </a:endParaRPr>
          </a:p>
          <a:p>
            <a:pPr algn="just"/>
            <a:r>
              <a:rPr lang="de-AT" dirty="0" smtClean="0">
                <a:hlinkClick r:id="rId4"/>
              </a:rPr>
              <a:t>michaela.lehmann@fma.gv.at</a:t>
            </a:r>
            <a:r>
              <a:rPr lang="de-AT" dirty="0" smtClean="0"/>
              <a:t>				</a:t>
            </a:r>
            <a:r>
              <a:rPr lang="de-AT" altLang="de-DE" dirty="0" smtClean="0">
                <a:hlinkClick r:id="rId5"/>
              </a:rPr>
              <a:t>mathias.pichler@fma.gv.at</a:t>
            </a:r>
            <a:endParaRPr lang="de-AT" altLang="de-DE" dirty="0"/>
          </a:p>
          <a:p>
            <a:pPr algn="just"/>
            <a:endParaRPr lang="de-AT" dirty="0"/>
          </a:p>
          <a:p>
            <a:pPr algn="just"/>
            <a:r>
              <a:rPr lang="de-AT" altLang="de-DE" dirty="0"/>
              <a:t>+43 1 24959 </a:t>
            </a:r>
            <a:r>
              <a:rPr lang="de-AT" altLang="de-DE" dirty="0" smtClean="0"/>
              <a:t>8024					+</a:t>
            </a:r>
            <a:r>
              <a:rPr lang="de-AT" altLang="de-DE" dirty="0"/>
              <a:t>43 1 24959 8026</a:t>
            </a:r>
            <a:endParaRPr lang="de-AT" dirty="0"/>
          </a:p>
          <a:p>
            <a:pPr algn="just"/>
            <a:endParaRPr lang="de-AT" altLang="de-DE" dirty="0" smtClean="0"/>
          </a:p>
          <a:p>
            <a:pPr algn="just"/>
            <a:endParaRPr lang="de-AT" altLang="de-DE" dirty="0"/>
          </a:p>
          <a:p>
            <a:pPr algn="ctr"/>
            <a:r>
              <a:rPr lang="de-AT" altLang="de-DE" dirty="0">
                <a:hlinkClick r:id="rId6"/>
              </a:rPr>
              <a:t>Abwicklungsfonds@fma.gv.at</a:t>
            </a:r>
            <a:endParaRPr lang="de-AT" altLang="de-DE" dirty="0"/>
          </a:p>
          <a:p>
            <a:pPr algn="just"/>
            <a:endParaRPr lang="de-AT" dirty="0" smtClean="0"/>
          </a:p>
          <a:p>
            <a:pPr algn="just"/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78768" y="2528207"/>
            <a:ext cx="6727032" cy="261610"/>
          </a:xfrm>
        </p:spPr>
        <p:txBody>
          <a:bodyPr/>
          <a:lstStyle/>
          <a:p>
            <a:r>
              <a:rPr lang="de-DE" sz="2000" dirty="0" smtClean="0"/>
              <a:t>Rückfragen bitte an: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243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26098" t="19668" r="7608" b="12210"/>
          <a:stretch/>
        </p:blipFill>
        <p:spPr>
          <a:xfrm>
            <a:off x="438351" y="307006"/>
            <a:ext cx="12666846" cy="70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ist der Single Resolution Fund (SRF)?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2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208828" y="1878924"/>
            <a:ext cx="11227334" cy="4924425"/>
          </a:xfrm>
        </p:spPr>
        <p:txBody>
          <a:bodyPr/>
          <a:lstStyle/>
          <a:p>
            <a:pPr lvl="2"/>
            <a:r>
              <a:rPr lang="de-AT" dirty="0"/>
              <a:t>Der Single Resolution Fund </a:t>
            </a:r>
            <a:r>
              <a:rPr lang="de-AT" dirty="0" smtClean="0"/>
              <a:t>(SRF) wird vom Single Resolution Board (SRB) verwaltet und ist eine der zentralen Säulen der Europäischen Bankenunion</a:t>
            </a:r>
          </a:p>
          <a:p>
            <a:pPr lvl="2"/>
            <a:endParaRPr lang="de-AT" dirty="0"/>
          </a:p>
          <a:p>
            <a:pPr lvl="2"/>
            <a:r>
              <a:rPr lang="de-AT" dirty="0" smtClean="0"/>
              <a:t>Die Finanzierung erfolgt ex-ante durch alle Mitglieder der Bankenunion; alle dort niedergelassenen CRR- Kreditinstitute zahlen individuelle Beiträge </a:t>
            </a:r>
          </a:p>
          <a:p>
            <a:pPr lvl="2"/>
            <a:endParaRPr lang="de-AT" dirty="0"/>
          </a:p>
          <a:p>
            <a:pPr lvl="2"/>
            <a:r>
              <a:rPr lang="de-AT" dirty="0" smtClean="0"/>
              <a:t>Die Berechnung der Beiträge erfolgt durch das SRB</a:t>
            </a:r>
          </a:p>
          <a:p>
            <a:pPr lvl="2"/>
            <a:endParaRPr lang="de-AT" dirty="0"/>
          </a:p>
          <a:p>
            <a:pPr lvl="2"/>
            <a:r>
              <a:rPr lang="de-AT" dirty="0" smtClean="0"/>
              <a:t>Der SRF befindet sich seit 2016 im Aufbau; das derzeitige Volumen beträgt rd. EUR 42 Mrd. </a:t>
            </a:r>
          </a:p>
          <a:p>
            <a:pPr lvl="2"/>
            <a:endParaRPr lang="de-AT" dirty="0"/>
          </a:p>
          <a:p>
            <a:pPr lvl="2"/>
            <a:r>
              <a:rPr lang="de-AT" dirty="0" smtClean="0"/>
              <a:t>Das geplante Zielvolumen bis </a:t>
            </a:r>
            <a:r>
              <a:rPr lang="de-AT" dirty="0" smtClean="0"/>
              <a:t>31.12.2023 </a:t>
            </a:r>
            <a:r>
              <a:rPr lang="de-AT" dirty="0" smtClean="0"/>
              <a:t>beträgt mindestens 1% der gesicherten Einlagen</a:t>
            </a:r>
          </a:p>
          <a:p>
            <a:pPr lvl="2"/>
            <a:endParaRPr lang="de-AT" dirty="0"/>
          </a:p>
          <a:p>
            <a:pPr lvl="2"/>
            <a:r>
              <a:rPr lang="de-AT" dirty="0" smtClean="0"/>
              <a:t>Verwendung der Mittel des SRF: mittels Beschluss des SRB zur Gewährung von Darlehen oder zum Kauf von Aktiva im Fall einer Abwicklung, Finanzierung eines Brückeninstituts, Leistung einer Ausgleichszahlung an Gläubiger </a:t>
            </a:r>
            <a:r>
              <a:rPr lang="de-AT" dirty="0" err="1" smtClean="0"/>
              <a:t>u.ä</a:t>
            </a:r>
            <a:r>
              <a:rPr lang="de-AT" dirty="0" err="1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8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Beitragspflicht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3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34221" y="3199903"/>
            <a:ext cx="11594228" cy="1615827"/>
          </a:xfrm>
        </p:spPr>
        <p:txBody>
          <a:bodyPr/>
          <a:lstStyle/>
          <a:p>
            <a:pPr lvl="2"/>
            <a:r>
              <a:rPr lang="de-AT" dirty="0" smtClean="0"/>
              <a:t>Gem. § 123a Abs. 1 </a:t>
            </a:r>
            <a:r>
              <a:rPr lang="de-AT" dirty="0" err="1" smtClean="0"/>
              <a:t>BaSAG</a:t>
            </a:r>
            <a:r>
              <a:rPr lang="de-AT" dirty="0" smtClean="0"/>
              <a:t> sind alle CRR-Institute gem. Art. 4 Abs. 1 Nr. 1 CRR mit Sitz in AT beitragspflichtig</a:t>
            </a:r>
          </a:p>
          <a:p>
            <a:pPr marL="0" lvl="2" indent="0">
              <a:buNone/>
            </a:pPr>
            <a:endParaRPr lang="de-AT" dirty="0" smtClean="0"/>
          </a:p>
          <a:p>
            <a:pPr lvl="2"/>
            <a:r>
              <a:rPr lang="de-AT" dirty="0" smtClean="0"/>
              <a:t>Stichtag ist der </a:t>
            </a:r>
            <a:r>
              <a:rPr lang="de-AT" dirty="0" smtClean="0"/>
              <a:t>01.01.2021 </a:t>
            </a:r>
            <a:r>
              <a:rPr lang="de-AT" dirty="0" smtClean="0">
                <a:sym typeface="Wingdings" panose="05000000000000000000" pitchFamily="2" charset="2"/>
              </a:rPr>
              <a:t> wenn eine CRR-Bankenkonzession an diesem Tag vorhanden ist, entsteht die Beitragspflicht für das Jahr 2021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01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Einheitliches Datentemplate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4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267744" y="1859418"/>
            <a:ext cx="11019506" cy="3570208"/>
          </a:xfrm>
        </p:spPr>
        <p:txBody>
          <a:bodyPr/>
          <a:lstStyle/>
          <a:p>
            <a:pPr lvl="2"/>
            <a:r>
              <a:rPr lang="de-AT" dirty="0"/>
              <a:t>Für alle Institute der Bankenunion </a:t>
            </a:r>
            <a:r>
              <a:rPr lang="de-AT" dirty="0" smtClean="0"/>
              <a:t>wird das Datentemplate vom SRB einheitlich vorgegeben und den österreichischen Instituten auf Deutsch zur Verfügung gestellt </a:t>
            </a:r>
          </a:p>
          <a:p>
            <a:pPr marL="0" lvl="2" indent="0">
              <a:buNone/>
            </a:pPr>
            <a:endParaRPr lang="de-AT" sz="1200" dirty="0" smtClean="0"/>
          </a:p>
          <a:p>
            <a:pPr lvl="2"/>
            <a:r>
              <a:rPr lang="de-AT" dirty="0" smtClean="0"/>
              <a:t>Das Template muss bis 31.01.2021 an das SRB (über die FMA) übermittelt sein</a:t>
            </a:r>
          </a:p>
          <a:p>
            <a:pPr lvl="2"/>
            <a:endParaRPr lang="de-AT" sz="1200" dirty="0" smtClean="0"/>
          </a:p>
          <a:p>
            <a:pPr lvl="2"/>
            <a:r>
              <a:rPr lang="de-AT" dirty="0" smtClean="0"/>
              <a:t>Sind die Daten nicht per 31.01.2021 an das SRB (über die FMA) übermittelt, kommt der höchste Risikofaktor (1,5) zur Anwendung</a:t>
            </a:r>
          </a:p>
          <a:p>
            <a:pPr lvl="2"/>
            <a:endParaRPr lang="de-AT" sz="1200" dirty="0"/>
          </a:p>
          <a:p>
            <a:pPr lvl="2"/>
            <a:r>
              <a:rPr lang="de-AT" i="1" dirty="0" smtClean="0"/>
              <a:t>Sobald das Template auf </a:t>
            </a:r>
            <a:r>
              <a:rPr lang="de-AT" i="1" dirty="0"/>
              <a:t>der Homepage der FMA </a:t>
            </a:r>
            <a:r>
              <a:rPr lang="de-AT" i="1" dirty="0" smtClean="0"/>
              <a:t>zur Verfügung steht, kann </a:t>
            </a:r>
            <a:r>
              <a:rPr lang="de-AT" i="1" dirty="0" smtClean="0"/>
              <a:t>es ausgefüllt </a:t>
            </a:r>
            <a:r>
              <a:rPr lang="de-AT" i="1" dirty="0" smtClean="0"/>
              <a:t>an die FMA übermittelt werden</a:t>
            </a:r>
          </a:p>
          <a:p>
            <a:pPr marL="0" lvl="2" indent="0">
              <a:buNone/>
            </a:pPr>
            <a:endParaRPr lang="de-AT" sz="1200" i="1" dirty="0"/>
          </a:p>
          <a:p>
            <a:pPr lvl="2"/>
            <a:r>
              <a:rPr lang="de-AT" b="1" i="1" dirty="0" smtClean="0"/>
              <a:t>Deadline für Übermittlung an die FMA: </a:t>
            </a:r>
            <a:r>
              <a:rPr lang="de-AT" b="1" i="1" dirty="0" smtClean="0"/>
              <a:t>15.01.2021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5866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Berechnung der Beiträge - Termine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5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00075" y="1851025"/>
            <a:ext cx="12241213" cy="4524315"/>
          </a:xfrm>
        </p:spPr>
        <p:txBody>
          <a:bodyPr/>
          <a:lstStyle/>
          <a:p>
            <a:pPr marL="0" lvl="2" indent="0">
              <a:buNone/>
            </a:pPr>
            <a:endParaRPr lang="de-AT" dirty="0" smtClean="0"/>
          </a:p>
          <a:p>
            <a:pPr marL="0" lvl="2" indent="0">
              <a:buNone/>
            </a:pPr>
            <a:endParaRPr lang="de-AT" dirty="0" smtClean="0"/>
          </a:p>
          <a:p>
            <a:pPr lvl="2"/>
            <a:endParaRPr lang="de-AT" dirty="0"/>
          </a:p>
          <a:p>
            <a:pPr lvl="2"/>
            <a:endParaRPr lang="de-AT" dirty="0" smtClean="0"/>
          </a:p>
          <a:p>
            <a:pPr lvl="2"/>
            <a:endParaRPr lang="de-AT" dirty="0"/>
          </a:p>
          <a:p>
            <a:pPr lvl="2"/>
            <a:endParaRPr lang="de-AT" dirty="0" smtClean="0"/>
          </a:p>
          <a:p>
            <a:pPr lvl="2"/>
            <a:endParaRPr lang="de-AT" dirty="0"/>
          </a:p>
          <a:p>
            <a:pPr marL="0" lvl="2" indent="0">
              <a:buNone/>
            </a:pPr>
            <a:endParaRPr lang="de-AT" dirty="0" smtClean="0"/>
          </a:p>
          <a:p>
            <a:pPr lvl="2"/>
            <a:endParaRPr lang="de-AT" dirty="0"/>
          </a:p>
          <a:p>
            <a:pPr lvl="2"/>
            <a:endParaRPr lang="de-AT" dirty="0" smtClean="0"/>
          </a:p>
          <a:p>
            <a:pPr lvl="2"/>
            <a:endParaRPr lang="de-AT" dirty="0"/>
          </a:p>
          <a:p>
            <a:pPr lvl="2"/>
            <a:endParaRPr lang="de-AT" dirty="0" smtClean="0"/>
          </a:p>
          <a:p>
            <a:pPr lvl="2"/>
            <a:endParaRPr lang="de-AT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622263" y="2991885"/>
            <a:ext cx="9626752" cy="2507707"/>
            <a:chOff x="472476" y="2738396"/>
            <a:chExt cx="9626752" cy="2507707"/>
          </a:xfrm>
        </p:grpSpPr>
        <p:sp>
          <p:nvSpPr>
            <p:cNvPr id="11" name="Textfeld 10"/>
            <p:cNvSpPr txBox="1"/>
            <p:nvPr/>
          </p:nvSpPr>
          <p:spPr>
            <a:xfrm>
              <a:off x="2466380" y="3366980"/>
              <a:ext cx="1032655" cy="246221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Bis 31.10.2020</a:t>
              </a:r>
              <a:endParaRPr lang="de-DE" sz="1000" dirty="0" smtClean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72476" y="3397177"/>
              <a:ext cx="819455" cy="246221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solidFill>
                    <a:srgbClr val="FF0000"/>
                  </a:solidFill>
                </a:rPr>
                <a:t>31.12.2019</a:t>
              </a:r>
            </a:p>
          </p:txBody>
        </p:sp>
        <p:sp>
          <p:nvSpPr>
            <p:cNvPr id="13" name="Eingekerbter Pfeil nach rechts 12"/>
            <p:cNvSpPr/>
            <p:nvPr/>
          </p:nvSpPr>
          <p:spPr bwMode="auto">
            <a:xfrm>
              <a:off x="810196" y="3594804"/>
              <a:ext cx="3888432" cy="558397"/>
            </a:xfrm>
            <a:prstGeom prst="notchedRightArrow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66180" y="4221203"/>
              <a:ext cx="1152128" cy="553998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Stichtag Daten für Berechnungs-grundlage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178348" y="4221203"/>
              <a:ext cx="1350163" cy="707886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Template steht auf der Homepage der FMA zum Download bereit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618508" y="4230496"/>
              <a:ext cx="1350163" cy="861774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Stichtag über Höhe der gedeckten Einlagen = Basis für Gesamtbetrag der EURO-Banken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058668" y="4212679"/>
              <a:ext cx="1368152" cy="861774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Beibringung von Informationen durch Institute inkl. testiertem JA 2018 (Art. 14 Abs. </a:t>
              </a:r>
              <a:r>
                <a:rPr lang="de-DE" sz="1000" dirty="0"/>
                <a:t>4</a:t>
              </a:r>
              <a:r>
                <a:rPr lang="de-DE" sz="1000" dirty="0" smtClean="0"/>
                <a:t>)</a:t>
              </a:r>
            </a:p>
          </p:txBody>
        </p:sp>
        <p:sp>
          <p:nvSpPr>
            <p:cNvPr id="18" name="Eingekerbter Pfeil nach rechts 17"/>
            <p:cNvSpPr/>
            <p:nvPr/>
          </p:nvSpPr>
          <p:spPr bwMode="auto">
            <a:xfrm>
              <a:off x="4698628" y="3578724"/>
              <a:ext cx="1296000" cy="556080"/>
            </a:xfrm>
            <a:prstGeom prst="notchedRightArrow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050556" y="3348583"/>
              <a:ext cx="819455" cy="246221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31.12.2020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662832" y="2738396"/>
              <a:ext cx="1053494" cy="246221"/>
            </a:xfrm>
            <a:prstGeom prst="rect">
              <a:avLst/>
            </a:prstGeom>
            <a:solidFill>
              <a:srgbClr val="FF0000"/>
            </a:solidFill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/>
                <a:t>Bis 15.01.2021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527869" y="2988543"/>
              <a:ext cx="1350163" cy="246221"/>
            </a:xfrm>
            <a:prstGeom prst="rect">
              <a:avLst/>
            </a:prstGeom>
            <a:solidFill>
              <a:srgbClr val="FF0000"/>
            </a:solidFill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Template an FMA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215997" y="3332503"/>
              <a:ext cx="1053494" cy="246221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solidFill>
                    <a:srgbClr val="FF0000"/>
                  </a:solidFill>
                </a:rPr>
                <a:t>Bis 31.01.2021</a:t>
              </a:r>
            </a:p>
          </p:txBody>
        </p:sp>
        <p:sp>
          <p:nvSpPr>
            <p:cNvPr id="25" name="Eingekerbter Pfeil nach rechts 24"/>
            <p:cNvSpPr/>
            <p:nvPr/>
          </p:nvSpPr>
          <p:spPr bwMode="auto">
            <a:xfrm>
              <a:off x="6019836" y="3552967"/>
              <a:ext cx="2207255" cy="609270"/>
            </a:xfrm>
            <a:prstGeom prst="notchedRightArrow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362924" y="3331639"/>
              <a:ext cx="962123" cy="246221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Bis 01.5.2021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7074892" y="4230496"/>
              <a:ext cx="1278155" cy="707886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Beitragshöhe wird den Instituten vorgeschrieben (Art. 13 Abs. 1)</a:t>
              </a:r>
            </a:p>
          </p:txBody>
        </p:sp>
        <p:sp>
          <p:nvSpPr>
            <p:cNvPr id="28" name="Eingekerbter Pfeil nach rechts 27"/>
            <p:cNvSpPr/>
            <p:nvPr/>
          </p:nvSpPr>
          <p:spPr bwMode="auto">
            <a:xfrm>
              <a:off x="8227092" y="3622703"/>
              <a:ext cx="648000" cy="540000"/>
            </a:xfrm>
            <a:prstGeom prst="notchedRightArrow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8299028" y="3332503"/>
              <a:ext cx="748923" cy="246221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31.5.2021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8443044" y="4230440"/>
              <a:ext cx="720080" cy="1015663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Der Beitrag an die FMA wurde bezahlt</a:t>
              </a:r>
            </a:p>
          </p:txBody>
        </p:sp>
        <p:sp>
          <p:nvSpPr>
            <p:cNvPr id="31" name="Eingekerbter Pfeil nach rechts 30"/>
            <p:cNvSpPr/>
            <p:nvPr/>
          </p:nvSpPr>
          <p:spPr bwMode="auto">
            <a:xfrm>
              <a:off x="8947172" y="3613201"/>
              <a:ext cx="648000" cy="540000"/>
            </a:xfrm>
            <a:prstGeom prst="notchedRightArrow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235132" y="4221203"/>
              <a:ext cx="864096" cy="861774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Der Beitrag wird von der FMA an den SRF übertragen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9091116" y="3328360"/>
              <a:ext cx="748923" cy="246221"/>
            </a:xfrm>
            <a:prstGeom prst="rect">
              <a:avLst/>
            </a:prstGeom>
            <a:noFill/>
            <a:ln w="22225" cmpd="sng"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30.6.2021</a:t>
              </a:r>
            </a:p>
          </p:txBody>
        </p:sp>
      </p:grpSp>
      <p:sp>
        <p:nvSpPr>
          <p:cNvPr id="6" name="Rechteck 5"/>
          <p:cNvSpPr/>
          <p:nvPr/>
        </p:nvSpPr>
        <p:spPr>
          <a:xfrm>
            <a:off x="528056" y="1610889"/>
            <a:ext cx="607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2" indent="-266700"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¾"/>
            </a:pPr>
            <a:r>
              <a:rPr lang="de-AT" dirty="0"/>
              <a:t>Basis: Delegierte Verordnung der Kommission 2015/63</a:t>
            </a:r>
          </a:p>
        </p:txBody>
      </p:sp>
    </p:spTree>
    <p:extLst>
      <p:ext uri="{BB962C8B-B14F-4D97-AF65-F5344CB8AC3E}">
        <p14:creationId xmlns:p14="http://schemas.microsoft.com/office/powerpoint/2010/main" val="32378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6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084244" y="2279821"/>
            <a:ext cx="11540626" cy="3508653"/>
          </a:xfrm>
        </p:spPr>
        <p:txBody>
          <a:bodyPr/>
          <a:lstStyle/>
          <a:p>
            <a:pPr lvl="2"/>
            <a:r>
              <a:rPr lang="de-AT" dirty="0" smtClean="0"/>
              <a:t>Grundsätzlich sind alle angeforderten Daten mit Stichtag 31.12.2019 zu melden</a:t>
            </a:r>
          </a:p>
          <a:p>
            <a:pPr lvl="2"/>
            <a:endParaRPr lang="de-AT" dirty="0"/>
          </a:p>
          <a:p>
            <a:pPr lvl="2"/>
            <a:r>
              <a:rPr lang="de-DE" dirty="0" smtClean="0"/>
              <a:t>Wenn </a:t>
            </a:r>
            <a:r>
              <a:rPr lang="de-DE" dirty="0"/>
              <a:t>das maßgebliche Geschäftsjahr für ein Kreditinstitut nicht mit 31.12. </a:t>
            </a:r>
            <a:r>
              <a:rPr lang="de-DE" dirty="0" smtClean="0"/>
              <a:t>endet (</a:t>
            </a:r>
            <a:r>
              <a:rPr lang="de-AT" dirty="0"/>
              <a:t>„</a:t>
            </a:r>
            <a:r>
              <a:rPr lang="de-AT" dirty="0" smtClean="0"/>
              <a:t>schiefes“ Geschäftsjahr) </a:t>
            </a:r>
            <a:r>
              <a:rPr lang="de-DE" dirty="0" smtClean="0"/>
              <a:t>, werden die Daten zum </a:t>
            </a:r>
            <a:r>
              <a:rPr lang="de-DE" dirty="0"/>
              <a:t>für das Institut festgesetzten </a:t>
            </a:r>
            <a:r>
              <a:rPr lang="de-DE" dirty="0" smtClean="0"/>
              <a:t>Bilanzstichtag herangezogen </a:t>
            </a:r>
            <a:r>
              <a:rPr lang="de-AT" dirty="0" smtClean="0"/>
              <a:t>(</a:t>
            </a:r>
            <a:r>
              <a:rPr lang="de-AT" dirty="0"/>
              <a:t>siehe Art. 14 (4) </a:t>
            </a:r>
            <a:r>
              <a:rPr lang="de-AT" dirty="0" err="1"/>
              <a:t>Del.VO</a:t>
            </a:r>
            <a:r>
              <a:rPr lang="de-AT" dirty="0"/>
              <a:t> 2015/63</a:t>
            </a:r>
            <a:r>
              <a:rPr lang="de-AT" dirty="0" smtClean="0"/>
              <a:t>)</a:t>
            </a:r>
            <a:endParaRPr lang="de-AT" dirty="0"/>
          </a:p>
          <a:p>
            <a:pPr lvl="2"/>
            <a:endParaRPr lang="de-AT" dirty="0">
              <a:solidFill>
                <a:srgbClr val="FF0000"/>
              </a:solidFill>
            </a:endParaRPr>
          </a:p>
          <a:p>
            <a:pPr lvl="2"/>
            <a:r>
              <a:rPr lang="de-AT" dirty="0" smtClean="0"/>
              <a:t>Im Fall von Fusionen hat nur das übernehmende Institut seine Daten per 31.12.2019 beizubringen; das übertragende Institut hat keine Daten zu melden (da es per 1.1.2021 nicht mehr existiert) </a:t>
            </a:r>
          </a:p>
          <a:p>
            <a:pPr lvl="3"/>
            <a:r>
              <a:rPr lang="de-AT" dirty="0" smtClean="0"/>
              <a:t>Kein Aufsummieren der Daten; testierte Daten des übernehmenden (= bestehenden) Instituts per 31.12.2019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72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Hinweise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7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043687" y="2320384"/>
            <a:ext cx="12241213" cy="2600712"/>
          </a:xfrm>
        </p:spPr>
        <p:txBody>
          <a:bodyPr/>
          <a:lstStyle/>
          <a:p>
            <a:pPr lvl="2"/>
            <a:r>
              <a:rPr lang="de-AT" b="1" i="1" dirty="0" smtClean="0"/>
              <a:t>ALLE</a:t>
            </a:r>
            <a:r>
              <a:rPr lang="de-AT" i="1" dirty="0" smtClean="0"/>
              <a:t> </a:t>
            </a:r>
            <a:r>
              <a:rPr lang="de-AT" dirty="0" smtClean="0"/>
              <a:t>für das Institut notwendigen Felder sind zu befüllen! </a:t>
            </a:r>
          </a:p>
          <a:p>
            <a:pPr lvl="3"/>
            <a:r>
              <a:rPr lang="de-AT" dirty="0" smtClean="0"/>
              <a:t>Auch die alternative E-Mail Adresse oder Telefonnummer</a:t>
            </a:r>
          </a:p>
          <a:p>
            <a:pPr lvl="3"/>
            <a:r>
              <a:rPr lang="de-AT" dirty="0" smtClean="0"/>
              <a:t>LEI Code und </a:t>
            </a:r>
            <a:r>
              <a:rPr lang="de-AT" b="1" dirty="0" smtClean="0"/>
              <a:t>RIAD Code</a:t>
            </a:r>
          </a:p>
          <a:p>
            <a:pPr lvl="3"/>
            <a:r>
              <a:rPr lang="de-AT" b="1" u="sng" dirty="0" smtClean="0"/>
              <a:t>ACHTUNG: </a:t>
            </a:r>
            <a:r>
              <a:rPr lang="de-AT" u="sng" dirty="0" smtClean="0"/>
              <a:t>kleine Institute („Pauschalierte“), welche die Alternativberechnung wünschen, müssen nur die Arbeitsblätter 1-3 zu befüllen</a:t>
            </a:r>
            <a:endParaRPr lang="de-AT" u="sng" dirty="0"/>
          </a:p>
          <a:p>
            <a:pPr lvl="2"/>
            <a:endParaRPr lang="de-AT" dirty="0" smtClean="0"/>
          </a:p>
          <a:p>
            <a:pPr lvl="2"/>
            <a:r>
              <a:rPr lang="de-AT" i="1" dirty="0" smtClean="0"/>
              <a:t>„Gruppeninterne Verbindlichkeiten“ </a:t>
            </a:r>
            <a:r>
              <a:rPr lang="de-AT" dirty="0" smtClean="0"/>
              <a:t>können nur gemeldet werden, wenn es sich um CRR-Institute handelt (vergl. </a:t>
            </a:r>
            <a:r>
              <a:rPr lang="de-AT" dirty="0"/>
              <a:t>h</a:t>
            </a:r>
            <a:r>
              <a:rPr lang="de-AT" dirty="0" smtClean="0"/>
              <a:t>ierzu Art. 5 Abs. 1 </a:t>
            </a:r>
            <a:r>
              <a:rPr lang="de-AT" dirty="0" err="1" smtClean="0"/>
              <a:t>lit</a:t>
            </a:r>
            <a:r>
              <a:rPr lang="de-AT" dirty="0" smtClean="0"/>
              <a:t>. a </a:t>
            </a:r>
            <a:r>
              <a:rPr lang="de-AT" dirty="0" err="1" smtClean="0"/>
              <a:t>Del.VO</a:t>
            </a:r>
            <a:r>
              <a:rPr lang="de-AT" dirty="0" smtClean="0"/>
              <a:t>)</a:t>
            </a:r>
            <a:endParaRPr lang="de-AT" i="1" dirty="0" smtClean="0"/>
          </a:p>
        </p:txBody>
      </p:sp>
    </p:spTree>
    <p:extLst>
      <p:ext uri="{BB962C8B-B14F-4D97-AF65-F5344CB8AC3E}">
        <p14:creationId xmlns:p14="http://schemas.microsoft.com/office/powerpoint/2010/main" val="23401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Institute gem. Artikel 10 Abs. 8 </a:t>
            </a:r>
            <a:r>
              <a:rPr lang="de-DE" dirty="0" err="1" smtClean="0"/>
              <a:t>Del.VO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FC6B-0944-4FBC-9B81-B2BE7C77D0E5}" type="slidenum">
              <a:rPr lang="de-AT" smtClean="0"/>
              <a:t>8</a:t>
            </a:fld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29259" y="2449724"/>
            <a:ext cx="11531569" cy="2139047"/>
          </a:xfrm>
        </p:spPr>
        <p:txBody>
          <a:bodyPr/>
          <a:lstStyle/>
          <a:p>
            <a:pPr marL="361950" lvl="2" indent="-361950"/>
            <a:r>
              <a:rPr lang="de-AT" dirty="0" smtClean="0"/>
              <a:t>Institute, welche gem. Artikel 10 Abs. 8 </a:t>
            </a:r>
            <a:r>
              <a:rPr lang="de-AT" dirty="0" err="1" smtClean="0"/>
              <a:t>Del.VO</a:t>
            </a:r>
            <a:r>
              <a:rPr lang="de-AT" dirty="0" smtClean="0"/>
              <a:t> seitens der Aufsicht als „</a:t>
            </a:r>
            <a:r>
              <a:rPr lang="de-AT" dirty="0" err="1" smtClean="0"/>
              <a:t>small</a:t>
            </a:r>
            <a:r>
              <a:rPr lang="de-AT" dirty="0" smtClean="0"/>
              <a:t> &amp; </a:t>
            </a:r>
            <a:r>
              <a:rPr lang="de-AT" dirty="0" err="1" smtClean="0"/>
              <a:t>risky</a:t>
            </a:r>
            <a:r>
              <a:rPr lang="de-AT" dirty="0" smtClean="0"/>
              <a:t>“ eingestuft werden, haben ein vollständig ausgefülltes Datentemplate an das SRB zu übermitteln</a:t>
            </a:r>
          </a:p>
          <a:p>
            <a:pPr marL="361950" lvl="2" indent="-361950"/>
            <a:endParaRPr lang="de-AT" sz="1200" dirty="0" smtClean="0"/>
          </a:p>
          <a:p>
            <a:pPr marL="361950" lvl="2" indent="-361950"/>
            <a:r>
              <a:rPr lang="de-AT" dirty="0" smtClean="0"/>
              <a:t>Die diesbezügliche Entscheidung wird den betreffenden Instituten vom SRB mitgeteilt</a:t>
            </a:r>
          </a:p>
          <a:p>
            <a:pPr marL="361950" lvl="2" indent="-361950"/>
            <a:endParaRPr lang="de-AT" sz="1200" dirty="0" smtClean="0"/>
          </a:p>
          <a:p>
            <a:pPr marL="361950" lvl="2" indent="-361950"/>
            <a:r>
              <a:rPr lang="de-AT" dirty="0" smtClean="0"/>
              <a:t>Diese Institute unterliegen dann einer Risikoanpassung</a:t>
            </a: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ozAjuUTvKyjDvyQUUO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dR7pa3QGK7SO78IVMm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UzVGerSNOTq7OPHGeD1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N2ffh9Tdu3_zmm49Uh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0h9dzyQ4ybnCUksC0X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ozAjuUTvKyjDvyQUUO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ozAjuUTvKyjDvyQUUOqQ"/>
</p:tagLst>
</file>

<file path=ppt/theme/theme1.xml><?xml version="1.0" encoding="utf-8"?>
<a:theme xmlns:a="http://schemas.openxmlformats.org/drawingml/2006/main" name="FMA 2018 16_9">
  <a:themeElements>
    <a:clrScheme name="FMA">
      <a:dk1>
        <a:sysClr val="windowText" lastClr="000000"/>
      </a:dk1>
      <a:lt1>
        <a:sysClr val="window" lastClr="FFFFFF"/>
      </a:lt1>
      <a:dk2>
        <a:srgbClr val="A5A5A5"/>
      </a:dk2>
      <a:lt2>
        <a:srgbClr val="FFFFFF"/>
      </a:lt2>
      <a:accent1>
        <a:srgbClr val="F07D00"/>
      </a:accent1>
      <a:accent2>
        <a:srgbClr val="00548F"/>
      </a:accent2>
      <a:accent3>
        <a:srgbClr val="45186E"/>
      </a:accent3>
      <a:accent4>
        <a:srgbClr val="C4151B"/>
      </a:accent4>
      <a:accent5>
        <a:srgbClr val="FEB811"/>
      </a:accent5>
      <a:accent6>
        <a:srgbClr val="00803E"/>
      </a:accent6>
      <a:hlink>
        <a:srgbClr val="F07D00"/>
      </a:hlink>
      <a:folHlink>
        <a:srgbClr val="A5A5A5"/>
      </a:folHlink>
    </a:clrScheme>
    <a:fontScheme name="F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Information SRF - Beitragszyklus 2021" edit="true"/>
    <f:field ref="objsubject" par="" text="" edit="true"/>
    <f:field ref="objcreatedby" par="" text="Lehmann, Michaela, Mag."/>
    <f:field ref="objcreatedat" par="" date="2020-10-05T08:38:20" text="05.10.2020 08:38:20"/>
    <f:field ref="objchangedby" par="" text="Lehmann, Michaela, Mag."/>
    <f:field ref="objmodifiedat" par="" date="2020-10-15T09:30:16" text="15.10.2020 09:30:16"/>
    <f:field ref="doc_FSCFOLIO_1_1001_FieldDocumentNumber" par="" text=""/>
    <f:field ref="doc_FSCFOLIO_1_1001_FieldSubject" par="" text="" edit="true"/>
    <f:field ref="FSCFOLIO_1_1001_FieldCurrentUser" par="" text="Mag. Michaela Lehmann"/>
    <f:field ref="CCAPRECONFIG_15_1001_Objektname" par="" text="Information SRF - Beitragszyklus 2021" edit="true"/>
    <f:field ref="CCAPRECONFIG_15_1001_Objektname" par="" text="Information SRF - Beitragszyklus 2021" edit="true"/>
    <f:field ref="EIBPRECONFIG_1_1001_FieldEIBAttachments" par="" text=""/>
    <f:field ref="EIBPRECONFIG_1_1001_FieldEIBNextFiles" par="" text=""/>
    <f:field ref="EIBPRECONFIG_1_1001_FieldEIBPreviousFiles" par="" text=""/>
    <f:field ref="EIBPRECONFIG_1_1001_FieldEIBRelatedFiles" par="" text=""/>
    <f:field ref="EIBPRECONFIG_1_1001_FieldEIBCompletedOrdinals" par="" text=""/>
    <f:field ref="EIBPRECONFIG_1_1001_FieldEIBOUAddr" par="" text=" ,  "/>
    <f:field ref="EIBPRECONFIG_1_1001_FieldEIBRecipients" par="" text=""/>
    <f:field ref="EIBPRECONFIG_1_1001_FieldEIBSignatures" par="" text=""/>
    <f:field ref="EIBPRECONFIG_1_1001_FieldCCAAddrAbschriftsbemerkung" par="" text=""/>
    <f:field ref="EIBPRECONFIG_1_1001_FieldCCAAddrAdresse" par="" text=""/>
    <f:field ref="EIBPRECONFIG_1_1001_FieldCCAAddrPostalischeAdresse" par="" text=""/>
    <f:field ref="EIBPRECONFIG_1_1001_FieldCCAIncomingSubject" par="" text=""/>
    <f:field ref="EIBPRECONFIG_1_1001_FieldCCAPersonalSubjAddress" par="" text=""/>
    <f:field ref="EIBPRECONFIG_1_1001_FieldCCASubfileSubject" par="" text=""/>
    <f:field ref="EIBPRECONFIG_1_1001_FieldCCASubject" par="" text=""/>
    <f:field ref="EIBVFGH_15_1700_FieldPartPlaintiffList" par="" text=""/>
    <f:field ref="EIBVFGH_15_1700_FieldGoesOutToList" par="" text=""/>
  </f:record>
  <f:display par="" text="Allgemein">
    <f:field ref="objname" text="Name"/>
    <f:field ref="objsubject" text="Anmerkungen"/>
    <f:field ref="objcreatedby" text="Erzeugt von"/>
    <f:field ref="objcreatedat" text="Erzeugt am/um"/>
    <f:field ref="objchangedby" text="Letzte Änderung von"/>
    <f:field ref="objmodifiedat" text="Letzte Änderung am/um"/>
    <f:field ref="FSCFOLIO_1_1001_FieldCurrentUser" text="Aktueller Benutzer"/>
    <f:field ref="CCAPRECONFIG_15_1001_Objektname" text="Objektname"/>
    <f:field ref="EIBPRECONFIG_1_1001_FieldEIBAttachments" text="Beilagen"/>
    <f:field ref="EIBPRECONFIG_1_1001_FieldEIBNextFiles" text="Nachzahlen"/>
    <f:field ref="EIBPRECONFIG_1_1001_FieldEIBPreviousFiles" text="Vorzahlen"/>
    <f:field ref="EIBPRECONFIG_1_1001_FieldEIBRelatedFiles" text="Bezugszahlen"/>
    <f:field ref="EIBPRECONFIG_1_1001_FieldEIBCompletedOrdinals" text="Miterledigte Akten"/>
    <f:field ref="EIBPRECONFIG_1_1001_FieldEIBOUAddr" text="Adresse der OE"/>
    <f:field ref="EIBPRECONFIG_1_1001_FieldEIBRecipients" text="Empfänger"/>
    <f:field ref="EIBPRECONFIG_1_1001_FieldEIBSignatures" text="Unterschriften"/>
    <f:field ref="EIBPRECONFIG_1_1001_FieldCCAAddrAbschriftsbemerkung" text="Abschriftsbemerkung"/>
    <f:field ref="EIBPRECONFIG_1_1001_FieldCCAAddrAdresse" text="Adresse"/>
    <f:field ref="EIBPRECONFIG_1_1001_FieldCCAAddrPostalischeAdresse" text="PostalischeAdresse"/>
    <f:field ref="EIBPRECONFIG_1_1001_FieldCCAIncomingSubject" text="EST-Betreff"/>
    <f:field ref="EIBPRECONFIG_1_1001_FieldCCAPersonalSubjAddress" text="Adresse (Namenszahl)"/>
    <f:field ref="EIBPRECONFIG_1_1001_FieldCCASubfileSubject" text="Betreff des Geschäftsstücks"/>
    <f:field ref="EIBPRECONFIG_1_1001_FieldCCASubject" text="Gegenstand"/>
    <f:field ref="EIBVFGH_15_1700_FieldPartPlaintiffList" text="Liste der Antragsteller"/>
    <f:field ref="EIBVFGH_15_1700_FieldGoesOutToList" text="Ergeht an Liste"/>
  </f:display>
  <f:display par="" text="Serienbrief">
    <f:field ref="doc_FSCFOLIO_1_1001_FieldDocumentNumber" text="Dokument Nummer"/>
    <f:field ref="doc_FSCFOLIO_1_1001_FieldSubject" text="Betreff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1784</Words>
  <Application>Microsoft Office PowerPoint</Application>
  <PresentationFormat>Benutzerdefiniert</PresentationFormat>
  <Paragraphs>305</Paragraphs>
  <Slides>25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</vt:lpstr>
      <vt:lpstr>Symbol</vt:lpstr>
      <vt:lpstr>Times New Roman</vt:lpstr>
      <vt:lpstr>Wingdings</vt:lpstr>
      <vt:lpstr>Wingdings 2</vt:lpstr>
      <vt:lpstr>FMA 2018 16_9</vt:lpstr>
      <vt:lpstr>think-cell Folie</vt:lpstr>
      <vt:lpstr>Beiträge zum Single Resolution Fund (SRF) 2021  Information zum Beitragszyklus 2021</vt:lpstr>
      <vt:lpstr>Inhaltsverzeichnis</vt:lpstr>
      <vt:lpstr>Was ist der Single Resolution Fund (SRF)? </vt:lpstr>
      <vt:lpstr>Beitragspflicht </vt:lpstr>
      <vt:lpstr>Einheitliches Datentemplate</vt:lpstr>
      <vt:lpstr>Berechnung der Beiträge - Termine</vt:lpstr>
      <vt:lpstr>Daten</vt:lpstr>
      <vt:lpstr>Hinweise</vt:lpstr>
      <vt:lpstr>Institute gem. Artikel 10 Abs. 8 Del.VO</vt:lpstr>
      <vt:lpstr>Daten aus Meldewesen</vt:lpstr>
      <vt:lpstr>Übermittlung des Templates </vt:lpstr>
      <vt:lpstr>Datentemplate - Organisatorisches</vt:lpstr>
      <vt:lpstr>Additional Assurance /Sign-OFF Bestätigungen  (noch nicht final)</vt:lpstr>
      <vt:lpstr>Risikoanpassung generell</vt:lpstr>
      <vt:lpstr>Nicht verwendete Risikoindikatoren 2021</vt:lpstr>
      <vt:lpstr>Seitens SRB verwendete Parameter für die Beiträge 2021</vt:lpstr>
      <vt:lpstr>Berechnungen durch SRB</vt:lpstr>
      <vt:lpstr>Individueller Beitrag 2021</vt:lpstr>
      <vt:lpstr>Beitragshöhe 2021</vt:lpstr>
      <vt:lpstr>offene Punkte</vt:lpstr>
      <vt:lpstr>Zeitplan</vt:lpstr>
      <vt:lpstr>Datenänderungen oder –korrekturen (Restatements)</vt:lpstr>
      <vt:lpstr>Sonstiges: Beiträge zum Administrativen Budget des SRB</vt:lpstr>
      <vt:lpstr>Rückfragen bitte an: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Ruth Strohmaier</dc:creator>
  <cp:lastModifiedBy>Lehmann Michaela</cp:lastModifiedBy>
  <cp:revision>179</cp:revision>
  <cp:lastPrinted>2018-04-05T09:30:48Z</cp:lastPrinted>
  <dcterms:created xsi:type="dcterms:W3CDTF">2018-03-29T15:36:45Z</dcterms:created>
  <dcterms:modified xsi:type="dcterms:W3CDTF">2020-10-15T07:30:14Z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EIBPRECONFIG@1.1001:EIBInternalApprovedAt" pid="2" fmtid="{D5CDD505-2E9C-101B-9397-08002B2CF9AE}">
    <vt:lpwstr/>
  </property>
  <property name="FSC#EIBPRECONFIG@1.1001:EIBInternalApprovedBy" pid="3" fmtid="{D5CDD505-2E9C-101B-9397-08002B2CF9AE}">
    <vt:lpwstr/>
  </property>
  <property name="FSC#EIBPRECONFIG@1.1001:EIBInternalApprovedByPostTitle" pid="4" fmtid="{D5CDD505-2E9C-101B-9397-08002B2CF9AE}">
    <vt:lpwstr/>
  </property>
  <property name="FSC#EIBPRECONFIG@1.1001:EIBSettlementApprovedBy" pid="5" fmtid="{D5CDD505-2E9C-101B-9397-08002B2CF9AE}">
    <vt:lpwstr/>
  </property>
  <property name="FSC#EIBPRECONFIG@1.1001:EIBSettlementApprovedByPostTitle" pid="6" fmtid="{D5CDD505-2E9C-101B-9397-08002B2CF9AE}">
    <vt:lpwstr/>
  </property>
  <property name="FSC#EIBPRECONFIG@1.1001:EIBApprovedAt" pid="7" fmtid="{D5CDD505-2E9C-101B-9397-08002B2CF9AE}">
    <vt:lpwstr/>
  </property>
  <property name="FSC#EIBPRECONFIG@1.1001:EIBApprovedBy" pid="8" fmtid="{D5CDD505-2E9C-101B-9397-08002B2CF9AE}">
    <vt:lpwstr/>
  </property>
  <property name="FSC#EIBPRECONFIG@1.1001:EIBApprovedBySubst" pid="9" fmtid="{D5CDD505-2E9C-101B-9397-08002B2CF9AE}">
    <vt:lpwstr/>
  </property>
  <property name="FSC#EIBPRECONFIG@1.1001:EIBApprovedByTitle" pid="10" fmtid="{D5CDD505-2E9C-101B-9397-08002B2CF9AE}">
    <vt:lpwstr/>
  </property>
  <property name="FSC#EIBPRECONFIG@1.1001:EIBApprovedByPostTitle" pid="11" fmtid="{D5CDD505-2E9C-101B-9397-08002B2CF9AE}">
    <vt:lpwstr/>
  </property>
  <property name="FSC#EIBPRECONFIG@1.1001:EIBDepartment" pid="12" fmtid="{D5CDD505-2E9C-101B-9397-08002B2CF9AE}">
    <vt:lpwstr>FMA - AWV (Team Abwicklungsverfahren und Aufsicht über Abwicklungseinheiten)</vt:lpwstr>
  </property>
  <property name="FSC#EIBPRECONFIG@1.1001:EIBDispatchedBy" pid="13" fmtid="{D5CDD505-2E9C-101B-9397-08002B2CF9AE}">
    <vt:lpwstr/>
  </property>
  <property name="FSC#EIBPRECONFIG@1.1001:EIBDispatchedByPostTitle" pid="14" fmtid="{D5CDD505-2E9C-101B-9397-08002B2CF9AE}">
    <vt:lpwstr/>
  </property>
  <property name="FSC#EIBPRECONFIG@1.1001:ExtRefInc" pid="15" fmtid="{D5CDD505-2E9C-101B-9397-08002B2CF9AE}">
    <vt:lpwstr/>
  </property>
  <property name="FSC#EIBPRECONFIG@1.1001:IncomingAddrdate" pid="16" fmtid="{D5CDD505-2E9C-101B-9397-08002B2CF9AE}">
    <vt:lpwstr/>
  </property>
  <property name="FSC#EIBPRECONFIG@1.1001:IncomingDelivery" pid="17" fmtid="{D5CDD505-2E9C-101B-9397-08002B2CF9AE}">
    <vt:lpwstr/>
  </property>
  <property name="FSC#EIBPRECONFIG@1.1001:OwnerEmail" pid="18" fmtid="{D5CDD505-2E9C-101B-9397-08002B2CF9AE}">
    <vt:lpwstr>michaela.lehmann@fma.gv.at</vt:lpwstr>
  </property>
  <property name="FSC#EIBPRECONFIG@1.1001:OUEmail" pid="19" fmtid="{D5CDD505-2E9C-101B-9397-08002B2CF9AE}">
    <vt:lpwstr>fma@fma.gv.at</vt:lpwstr>
  </property>
  <property name="FSC#EIBPRECONFIG@1.1001:OwnerGender" pid="20" fmtid="{D5CDD505-2E9C-101B-9397-08002B2CF9AE}">
    <vt:lpwstr/>
  </property>
  <property name="FSC#EIBPRECONFIG@1.1001:Priority" pid="21" fmtid="{D5CDD505-2E9C-101B-9397-08002B2CF9AE}">
    <vt:lpwstr>Nein</vt:lpwstr>
  </property>
  <property name="FSC#EIBPRECONFIG@1.1001:PreviousFiles" pid="22" fmtid="{D5CDD505-2E9C-101B-9397-08002B2CF9AE}">
    <vt:lpwstr/>
  </property>
  <property name="FSC#EIBPRECONFIG@1.1001:NextFiles" pid="23" fmtid="{D5CDD505-2E9C-101B-9397-08002B2CF9AE}">
    <vt:lpwstr/>
  </property>
  <property name="FSC#EIBPRECONFIG@1.1001:RelatedFiles" pid="24" fmtid="{D5CDD505-2E9C-101B-9397-08002B2CF9AE}">
    <vt:lpwstr/>
  </property>
  <property name="FSC#EIBPRECONFIG@1.1001:CompletedOrdinals" pid="25" fmtid="{D5CDD505-2E9C-101B-9397-08002B2CF9AE}">
    <vt:lpwstr/>
  </property>
  <property name="FSC#EIBPRECONFIG@1.1001:NrAttachments" pid="26" fmtid="{D5CDD505-2E9C-101B-9397-08002B2CF9AE}">
    <vt:lpwstr/>
  </property>
  <property name="FSC#EIBPRECONFIG@1.1001:Attachments" pid="27" fmtid="{D5CDD505-2E9C-101B-9397-08002B2CF9AE}">
    <vt:lpwstr/>
  </property>
  <property name="FSC#EIBPRECONFIG@1.1001:SubjectArea" pid="28" fmtid="{D5CDD505-2E9C-101B-9397-08002B2CF9AE}">
    <vt:lpwstr/>
  </property>
  <property name="FSC#EIBPRECONFIG@1.1001:Recipients" pid="29" fmtid="{D5CDD505-2E9C-101B-9397-08002B2CF9AE}">
    <vt:lpwstr/>
  </property>
  <property name="FSC#EIBPRECONFIG@1.1001:Classified" pid="30" fmtid="{D5CDD505-2E9C-101B-9397-08002B2CF9AE}">
    <vt:lpwstr/>
  </property>
  <property name="FSC#EIBPRECONFIG@1.1001:Deadline" pid="31" fmtid="{D5CDD505-2E9C-101B-9397-08002B2CF9AE}">
    <vt:lpwstr/>
  </property>
  <property name="FSC#EIBPRECONFIG@1.1001:SettlementSubj" pid="32" fmtid="{D5CDD505-2E9C-101B-9397-08002B2CF9AE}">
    <vt:lpwstr/>
  </property>
  <property name="FSC#EIBPRECONFIG@1.1001:OUAddr" pid="33" fmtid="{D5CDD505-2E9C-101B-9397-08002B2CF9AE}">
    <vt:lpwstr> ,  </vt:lpwstr>
  </property>
  <property name="FSC#EIBPRECONFIG@1.1001:OUDescr" pid="34" fmtid="{D5CDD505-2E9C-101B-9397-08002B2CF9AE}">
    <vt:lpwstr/>
  </property>
  <property name="FSC#EIBPRECONFIG@1.1001:Signatures" pid="35" fmtid="{D5CDD505-2E9C-101B-9397-08002B2CF9AE}">
    <vt:lpwstr/>
  </property>
  <property name="FSC#EIBPRECONFIG@1.1001:currentuser" pid="36" fmtid="{D5CDD505-2E9C-101B-9397-08002B2CF9AE}">
    <vt:lpwstr>COO.2127.99.1.527420</vt:lpwstr>
  </property>
  <property name="FSC#EIBPRECONFIG@1.1001:currentuserrolegroup" pid="37" fmtid="{D5CDD505-2E9C-101B-9397-08002B2CF9AE}">
    <vt:lpwstr>COO.2127.99.1.527164</vt:lpwstr>
  </property>
  <property name="FSC#EIBPRECONFIG@1.1001:currentuserroleposition" pid="38" fmtid="{D5CDD505-2E9C-101B-9397-08002B2CF9AE}">
    <vt:lpwstr>COO.1.1001.1.66925</vt:lpwstr>
  </property>
  <property name="FSC#EIBPRECONFIG@1.1001:currentuserroot" pid="39" fmtid="{D5CDD505-2E9C-101B-9397-08002B2CF9AE}">
    <vt:lpwstr>COO.2127.100.1.521044</vt:lpwstr>
  </property>
  <property name="FSC#EIBPRECONFIG@1.1001:toplevelobject" pid="40" fmtid="{D5CDD505-2E9C-101B-9397-08002B2CF9AE}">
    <vt:lpwstr/>
  </property>
  <property name="FSC#EIBPRECONFIG@1.1001:objchangedby" pid="41" fmtid="{D5CDD505-2E9C-101B-9397-08002B2CF9AE}">
    <vt:lpwstr>Mag. Michaela Lehmann</vt:lpwstr>
  </property>
  <property name="FSC#EIBPRECONFIG@1.1001:objchangedbyPostTitle" pid="42" fmtid="{D5CDD505-2E9C-101B-9397-08002B2CF9AE}">
    <vt:lpwstr/>
  </property>
  <property name="FSC#EIBPRECONFIG@1.1001:objchangedat" pid="43" fmtid="{D5CDD505-2E9C-101B-9397-08002B2CF9AE}">
    <vt:lpwstr>15.10.2020</vt:lpwstr>
  </property>
  <property name="FSC#EIBPRECONFIG@1.1001:objname" pid="44" fmtid="{D5CDD505-2E9C-101B-9397-08002B2CF9AE}">
    <vt:lpwstr>Information SRF - Beitragszyklus 2021</vt:lpwstr>
  </property>
  <property name="FSC#EIBPRECONFIG@1.1001:EIBProcessResponsiblePhone" pid="45" fmtid="{D5CDD505-2E9C-101B-9397-08002B2CF9AE}">
    <vt:lpwstr/>
  </property>
  <property name="FSC#EIBPRECONFIG@1.1001:EIBProcessResponsibleMail" pid="46" fmtid="{D5CDD505-2E9C-101B-9397-08002B2CF9AE}">
    <vt:lpwstr/>
  </property>
  <property name="FSC#EIBPRECONFIG@1.1001:EIBProcessResponsibleFax" pid="47" fmtid="{D5CDD505-2E9C-101B-9397-08002B2CF9AE}">
    <vt:lpwstr/>
  </property>
  <property name="FSC#EIBPRECONFIG@1.1001:EIBProcessResponsiblePostTitle" pid="48" fmtid="{D5CDD505-2E9C-101B-9397-08002B2CF9AE}">
    <vt:lpwstr/>
  </property>
  <property name="FSC#EIBPRECONFIG@1.1001:EIBProcessResponsible" pid="49" fmtid="{D5CDD505-2E9C-101B-9397-08002B2CF9AE}">
    <vt:lpwstr/>
  </property>
  <property name="FSC#EIBPRECONFIG@1.1001:OwnerPostTitle" pid="50" fmtid="{D5CDD505-2E9C-101B-9397-08002B2CF9AE}">
    <vt:lpwstr/>
  </property>
  <property name="FSC#EIBPRECONFIG@1.1001:IsFileAttachment" pid="51" fmtid="{D5CDD505-2E9C-101B-9397-08002B2CF9AE}">
    <vt:lpwstr>Nein</vt:lpwstr>
  </property>
  <property name="FSC#FMACONFIG@15.1400:FMAFirstApprovedby" pid="52" fmtid="{D5CDD505-2E9C-101B-9397-08002B2CF9AE}">
    <vt:lpwstr/>
  </property>
  <property name="FSC#FMACONFIG@15.1400:FMAFirstApprovedbyEng" pid="53" fmtid="{D5CDD505-2E9C-101B-9397-08002B2CF9AE}">
    <vt:lpwstr/>
  </property>
  <property name="FSC#FMACONFIG@15.1400:FMAApprovedby" pid="54" fmtid="{D5CDD505-2E9C-101B-9397-08002B2CF9AE}">
    <vt:lpwstr/>
  </property>
  <property name="FSC#FMACONFIG@15.1400:FMAApprovedbyEng" pid="55" fmtid="{D5CDD505-2E9C-101B-9397-08002B2CF9AE}">
    <vt:lpwstr/>
  </property>
  <property name="FSC#FMACONFIG@15.1400:FMAJobNr" pid="56" fmtid="{D5CDD505-2E9C-101B-9397-08002B2CF9AE}">
    <vt:lpwstr/>
  </property>
  <property name="FSC#FMACONFIG@15.1400:FMASigManual" pid="57" fmtid="{D5CDD505-2E9C-101B-9397-08002B2CF9AE}">
    <vt:lpwstr/>
  </property>
  <property name="FSC#FMACONFIG@15.1400:FMAOutNr" pid="58" fmtid="{D5CDD505-2E9C-101B-9397-08002B2CF9AE}">
    <vt:lpwstr/>
  </property>
  <property name="FSC#FMACONFIG@15.1400:FMAFirstApprovedRoleFunction" pid="59" fmtid="{D5CDD505-2E9C-101B-9397-08002B2CF9AE}">
    <vt:lpwstr/>
  </property>
  <property name="FSC#FMACONFIG@15.1400:FMAApprovedRoleFunction" pid="60" fmtid="{D5CDD505-2E9C-101B-9397-08002B2CF9AE}">
    <vt:lpwstr/>
  </property>
  <property name="FSC#FMACONFIG@15.1400:FMAOwnerEng" pid="61" fmtid="{D5CDD505-2E9C-101B-9397-08002B2CF9AE}">
    <vt:lpwstr>Michaela Lehmann</vt:lpwstr>
  </property>
  <property name="FSC#COOELAK@1.1001:Subject" pid="62" fmtid="{D5CDD505-2E9C-101B-9397-08002B2CF9AE}">
    <vt:lpwstr/>
  </property>
  <property name="FSC#COOELAK@1.1001:FileReference" pid="63" fmtid="{D5CDD505-2E9C-101B-9397-08002B2CF9AE}">
    <vt:lpwstr/>
  </property>
  <property name="FSC#COOELAK@1.1001:FileRefYear" pid="64" fmtid="{D5CDD505-2E9C-101B-9397-08002B2CF9AE}">
    <vt:lpwstr/>
  </property>
  <property name="FSC#COOELAK@1.1001:FileRefOrdinal" pid="65" fmtid="{D5CDD505-2E9C-101B-9397-08002B2CF9AE}">
    <vt:lpwstr/>
  </property>
  <property name="FSC#COOELAK@1.1001:FileRefOU" pid="66" fmtid="{D5CDD505-2E9C-101B-9397-08002B2CF9AE}">
    <vt:lpwstr/>
  </property>
  <property name="FSC#COOELAK@1.1001:Organization" pid="67" fmtid="{D5CDD505-2E9C-101B-9397-08002B2CF9AE}">
    <vt:lpwstr/>
  </property>
  <property name="FSC#COOELAK@1.1001:Owner" pid="68" fmtid="{D5CDD505-2E9C-101B-9397-08002B2CF9AE}">
    <vt:lpwstr>Mag. Michaela Lehmann</vt:lpwstr>
  </property>
  <property name="FSC#COOELAK@1.1001:OwnerExtension" pid="69" fmtid="{D5CDD505-2E9C-101B-9397-08002B2CF9AE}">
    <vt:lpwstr>8024</vt:lpwstr>
  </property>
  <property name="FSC#COOELAK@1.1001:OwnerFaxExtension" pid="70" fmtid="{D5CDD505-2E9C-101B-9397-08002B2CF9AE}">
    <vt:lpwstr>8099</vt:lpwstr>
  </property>
  <property name="FSC#COOELAK@1.1001:DispatchedBy" pid="71" fmtid="{D5CDD505-2E9C-101B-9397-08002B2CF9AE}">
    <vt:lpwstr/>
  </property>
  <property name="FSC#COOELAK@1.1001:DispatchedAt" pid="72" fmtid="{D5CDD505-2E9C-101B-9397-08002B2CF9AE}">
    <vt:lpwstr/>
  </property>
  <property name="FSC#COOELAK@1.1001:ApprovedBy" pid="73" fmtid="{D5CDD505-2E9C-101B-9397-08002B2CF9AE}">
    <vt:lpwstr/>
  </property>
  <property name="FSC#COOELAK@1.1001:ApprovedAt" pid="74" fmtid="{D5CDD505-2E9C-101B-9397-08002B2CF9AE}">
    <vt:lpwstr/>
  </property>
  <property name="FSC#COOELAK@1.1001:Department" pid="75" fmtid="{D5CDD505-2E9C-101B-9397-08002B2CF9AE}">
    <vt:lpwstr>FMA - AWV (Team Abwicklungsverfahren und Aufsicht über Abwicklungseinheiten)</vt:lpwstr>
  </property>
  <property name="FSC#COOELAK@1.1001:CreatedAt" pid="76" fmtid="{D5CDD505-2E9C-101B-9397-08002B2CF9AE}">
    <vt:lpwstr>05.10.2020</vt:lpwstr>
  </property>
  <property name="FSC#COOELAK@1.1001:OU" pid="77" fmtid="{D5CDD505-2E9C-101B-9397-08002B2CF9AE}">
    <vt:lpwstr>FMA - AWV (Team Abwicklungsverfahren und Aufsicht über Abwicklungseinheiten)</vt:lpwstr>
  </property>
  <property name="FSC#COOELAK@1.1001:Priority" pid="78" fmtid="{D5CDD505-2E9C-101B-9397-08002B2CF9AE}">
    <vt:lpwstr> ()</vt:lpwstr>
  </property>
  <property name="FSC#COOELAK@1.1001:ObjBarCode" pid="79" fmtid="{D5CDD505-2E9C-101B-9397-08002B2CF9AE}">
    <vt:lpwstr>*COO.2127.100.14.7619926*</vt:lpwstr>
  </property>
  <property name="FSC#COOELAK@1.1001:RefBarCode" pid="80" fmtid="{D5CDD505-2E9C-101B-9397-08002B2CF9AE}">
    <vt:lpwstr/>
  </property>
  <property name="FSC#COOELAK@1.1001:FileRefBarCode" pid="81" fmtid="{D5CDD505-2E9C-101B-9397-08002B2CF9AE}">
    <vt:lpwstr>**</vt:lpwstr>
  </property>
  <property name="FSC#COOELAK@1.1001:ExternalRef" pid="82" fmtid="{D5CDD505-2E9C-101B-9397-08002B2CF9AE}">
    <vt:lpwstr/>
  </property>
  <property name="FSC#COOELAK@1.1001:IncomingNumber" pid="83" fmtid="{D5CDD505-2E9C-101B-9397-08002B2CF9AE}">
    <vt:lpwstr/>
  </property>
  <property name="FSC#COOELAK@1.1001:IncomingSubject" pid="84" fmtid="{D5CDD505-2E9C-101B-9397-08002B2CF9AE}">
    <vt:lpwstr/>
  </property>
  <property name="FSC#COOELAK@1.1001:ProcessResponsible" pid="85" fmtid="{D5CDD505-2E9C-101B-9397-08002B2CF9AE}">
    <vt:lpwstr/>
  </property>
  <property name="FSC#COOELAK@1.1001:ProcessResponsiblePhone" pid="86" fmtid="{D5CDD505-2E9C-101B-9397-08002B2CF9AE}">
    <vt:lpwstr/>
  </property>
  <property name="FSC#COOELAK@1.1001:ProcessResponsibleMail" pid="87" fmtid="{D5CDD505-2E9C-101B-9397-08002B2CF9AE}">
    <vt:lpwstr/>
  </property>
  <property name="FSC#COOELAK@1.1001:ProcessResponsibleFax" pid="88" fmtid="{D5CDD505-2E9C-101B-9397-08002B2CF9AE}">
    <vt:lpwstr/>
  </property>
  <property name="FSC#COOELAK@1.1001:ApproverFirstName" pid="89" fmtid="{D5CDD505-2E9C-101B-9397-08002B2CF9AE}">
    <vt:lpwstr/>
  </property>
  <property name="FSC#COOELAK@1.1001:ApproverSurName" pid="90" fmtid="{D5CDD505-2E9C-101B-9397-08002B2CF9AE}">
    <vt:lpwstr/>
  </property>
  <property name="FSC#COOELAK@1.1001:ApproverTitle" pid="91" fmtid="{D5CDD505-2E9C-101B-9397-08002B2CF9AE}">
    <vt:lpwstr/>
  </property>
  <property name="FSC#COOELAK@1.1001:ExternalDate" pid="92" fmtid="{D5CDD505-2E9C-101B-9397-08002B2CF9AE}">
    <vt:lpwstr/>
  </property>
  <property name="FSC#COOELAK@1.1001:SettlementApprovedAt" pid="93" fmtid="{D5CDD505-2E9C-101B-9397-08002B2CF9AE}">
    <vt:lpwstr/>
  </property>
  <property name="FSC#COOELAK@1.1001:BaseNumber" pid="94" fmtid="{D5CDD505-2E9C-101B-9397-08002B2CF9AE}">
    <vt:lpwstr/>
  </property>
  <property name="FSC#COOELAK@1.1001:CurrentUserRolePos" pid="95" fmtid="{D5CDD505-2E9C-101B-9397-08002B2CF9AE}">
    <vt:lpwstr>Genehmiger/in</vt:lpwstr>
  </property>
  <property name="FSC#COOELAK@1.1001:CurrentUserEmail" pid="96" fmtid="{D5CDD505-2E9C-101B-9397-08002B2CF9AE}">
    <vt:lpwstr>michaela.lehmann@fma.gv.at</vt:lpwstr>
  </property>
  <property name="FSC#ELAKGOV@1.1001:PersonalSubjGender" pid="97" fmtid="{D5CDD505-2E9C-101B-9397-08002B2CF9AE}">
    <vt:lpwstr/>
  </property>
  <property name="FSC#ELAKGOV@1.1001:PersonalSubjFirstName" pid="98" fmtid="{D5CDD505-2E9C-101B-9397-08002B2CF9AE}">
    <vt:lpwstr/>
  </property>
  <property name="FSC#ELAKGOV@1.1001:PersonalSubjSurName" pid="99" fmtid="{D5CDD505-2E9C-101B-9397-08002B2CF9AE}">
    <vt:lpwstr/>
  </property>
  <property name="FSC#ELAKGOV@1.1001:PersonalSubjSalutation" pid="100" fmtid="{D5CDD505-2E9C-101B-9397-08002B2CF9AE}">
    <vt:lpwstr/>
  </property>
  <property name="FSC#ELAKGOV@1.1001:PersonalSubjAddress" pid="101" fmtid="{D5CDD505-2E9C-101B-9397-08002B2CF9AE}">
    <vt:lpwstr/>
  </property>
  <property name="FSC#ATSTATECFG@1.1001:Office" pid="102" fmtid="{D5CDD505-2E9C-101B-9397-08002B2CF9AE}">
    <vt:lpwstr/>
  </property>
  <property name="FSC#ATSTATECFG@1.1001:Agent" pid="103" fmtid="{D5CDD505-2E9C-101B-9397-08002B2CF9AE}">
    <vt:lpwstr/>
  </property>
  <property name="FSC#ATSTATECFG@1.1001:AgentPhone" pid="104" fmtid="{D5CDD505-2E9C-101B-9397-08002B2CF9AE}">
    <vt:lpwstr/>
  </property>
  <property name="FSC#ATSTATECFG@1.1001:DepartmentFax" pid="105" fmtid="{D5CDD505-2E9C-101B-9397-08002B2CF9AE}">
    <vt:lpwstr/>
  </property>
  <property name="FSC#ATSTATECFG@1.1001:DepartmentEmail" pid="106" fmtid="{D5CDD505-2E9C-101B-9397-08002B2CF9AE}">
    <vt:lpwstr/>
  </property>
  <property name="FSC#ATSTATECFG@1.1001:SubfileDate" pid="107" fmtid="{D5CDD505-2E9C-101B-9397-08002B2CF9AE}">
    <vt:lpwstr/>
  </property>
  <property name="FSC#ATSTATECFG@1.1001:SubfileSubject" pid="108" fmtid="{D5CDD505-2E9C-101B-9397-08002B2CF9AE}">
    <vt:lpwstr/>
  </property>
  <property name="FSC#ATSTATECFG@1.1001:DepartmentZipCode" pid="109" fmtid="{D5CDD505-2E9C-101B-9397-08002B2CF9AE}">
    <vt:lpwstr/>
  </property>
  <property name="FSC#ATSTATECFG@1.1001:DepartmentCountry" pid="110" fmtid="{D5CDD505-2E9C-101B-9397-08002B2CF9AE}">
    <vt:lpwstr/>
  </property>
  <property name="FSC#ATSTATECFG@1.1001:DepartmentCity" pid="111" fmtid="{D5CDD505-2E9C-101B-9397-08002B2CF9AE}">
    <vt:lpwstr/>
  </property>
  <property name="FSC#ATSTATECFG@1.1001:DepartmentStreet" pid="112" fmtid="{D5CDD505-2E9C-101B-9397-08002B2CF9AE}">
    <vt:lpwstr/>
  </property>
  <property name="FSC#ATSTATECFG@1.1001:DepartmentDVR" pid="113" fmtid="{D5CDD505-2E9C-101B-9397-08002B2CF9AE}">
    <vt:lpwstr/>
  </property>
  <property name="FSC#ATSTATECFG@1.1001:DepartmentUID" pid="114" fmtid="{D5CDD505-2E9C-101B-9397-08002B2CF9AE}">
    <vt:lpwstr/>
  </property>
  <property name="FSC#ATSTATECFG@1.1001:SubfileReference" pid="115" fmtid="{D5CDD505-2E9C-101B-9397-08002B2CF9AE}">
    <vt:lpwstr/>
  </property>
  <property name="FSC#ATSTATECFG@1.1001:Clause" pid="116" fmtid="{D5CDD505-2E9C-101B-9397-08002B2CF9AE}">
    <vt:lpwstr/>
  </property>
  <property name="FSC#ATSTATECFG@1.1001:ApprovedSignature" pid="117" fmtid="{D5CDD505-2E9C-101B-9397-08002B2CF9AE}">
    <vt:lpwstr/>
  </property>
  <property name="FSC#ATSTATECFG@1.1001:BankAccount" pid="118" fmtid="{D5CDD505-2E9C-101B-9397-08002B2CF9AE}">
    <vt:lpwstr/>
  </property>
  <property name="FSC#ATSTATECFG@1.1001:BankAccountOwner" pid="119" fmtid="{D5CDD505-2E9C-101B-9397-08002B2CF9AE}">
    <vt:lpwstr/>
  </property>
  <property name="FSC#ATSTATECFG@1.1001:BankInstitute" pid="120" fmtid="{D5CDD505-2E9C-101B-9397-08002B2CF9AE}">
    <vt:lpwstr/>
  </property>
  <property name="FSC#ATSTATECFG@1.1001:BankAccountID" pid="121" fmtid="{D5CDD505-2E9C-101B-9397-08002B2CF9AE}">
    <vt:lpwstr/>
  </property>
  <property name="FSC#ATSTATECFG@1.1001:BankAccountIBAN" pid="122" fmtid="{D5CDD505-2E9C-101B-9397-08002B2CF9AE}">
    <vt:lpwstr/>
  </property>
  <property name="FSC#ATSTATECFG@1.1001:BankAccountBIC" pid="123" fmtid="{D5CDD505-2E9C-101B-9397-08002B2CF9AE}">
    <vt:lpwstr/>
  </property>
  <property name="FSC#ATSTATECFG@1.1001:BankName" pid="124" fmtid="{D5CDD505-2E9C-101B-9397-08002B2CF9AE}">
    <vt:lpwstr/>
  </property>
  <property name="FSC#COOELAK@1.1001:ObjectAddressees" pid="125" fmtid="{D5CDD505-2E9C-101B-9397-08002B2CF9AE}">
    <vt:lpwstr/>
  </property>
  <property name="FSC#COOELAK@1.1001:replyreference" pid="126" fmtid="{D5CDD505-2E9C-101B-9397-08002B2CF9AE}">
    <vt:lpwstr/>
  </property>
  <property name="FSC#ATPRECONFIG@1.1001:ChargePreview" pid="127" fmtid="{D5CDD505-2E9C-101B-9397-08002B2CF9AE}">
    <vt:lpwstr/>
  </property>
  <property name="FSC#ATSTATECFG@1.1001:ExternalFile" pid="128" fmtid="{D5CDD505-2E9C-101B-9397-08002B2CF9AE}">
    <vt:lpwstr/>
  </property>
  <property name="FSC#COOSYSTEM@1.1:Container" pid="129" fmtid="{D5CDD505-2E9C-101B-9397-08002B2CF9AE}">
    <vt:lpwstr>COO.2127.100.14.7619926</vt:lpwstr>
  </property>
  <property name="FSC#FSCFOLIO@1.1001:docpropproject" pid="130" fmtid="{D5CDD505-2E9C-101B-9397-08002B2CF9AE}">
    <vt:lpwstr/>
  </property>
</Properties>
</file>